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handoutMasterIdLst>
    <p:handoutMasterId r:id="rId67"/>
  </p:handoutMasterIdLst>
  <p:sldIdLst>
    <p:sldId id="265" r:id="rId2"/>
    <p:sldId id="266" r:id="rId3"/>
    <p:sldId id="267" r:id="rId4"/>
    <p:sldId id="268" r:id="rId5"/>
    <p:sldId id="269" r:id="rId6"/>
    <p:sldId id="270" r:id="rId7"/>
    <p:sldId id="271" r:id="rId8"/>
    <p:sldId id="272" r:id="rId9"/>
    <p:sldId id="273" r:id="rId10"/>
    <p:sldId id="274" r:id="rId11"/>
    <p:sldId id="275" r:id="rId12"/>
    <p:sldId id="276" r:id="rId13"/>
    <p:sldId id="277" r:id="rId14"/>
    <p:sldId id="278" r:id="rId15"/>
    <p:sldId id="280" r:id="rId16"/>
    <p:sldId id="281" r:id="rId17"/>
    <p:sldId id="282" r:id="rId18"/>
    <p:sldId id="297" r:id="rId19"/>
    <p:sldId id="283" r:id="rId20"/>
    <p:sldId id="284" r:id="rId21"/>
    <p:sldId id="285" r:id="rId22"/>
    <p:sldId id="286" r:id="rId23"/>
    <p:sldId id="287" r:id="rId24"/>
    <p:sldId id="288" r:id="rId25"/>
    <p:sldId id="289" r:id="rId26"/>
    <p:sldId id="290" r:id="rId27"/>
    <p:sldId id="330" r:id="rId28"/>
    <p:sldId id="291" r:id="rId29"/>
    <p:sldId id="292" r:id="rId30"/>
    <p:sldId id="293" r:id="rId31"/>
    <p:sldId id="294" r:id="rId32"/>
    <p:sldId id="295" r:id="rId33"/>
    <p:sldId id="296" r:id="rId34"/>
    <p:sldId id="312" r:id="rId35"/>
    <p:sldId id="298" r:id="rId36"/>
    <p:sldId id="299" r:id="rId37"/>
    <p:sldId id="300" r:id="rId38"/>
    <p:sldId id="301" r:id="rId39"/>
    <p:sldId id="302" r:id="rId40"/>
    <p:sldId id="303" r:id="rId41"/>
    <p:sldId id="304" r:id="rId42"/>
    <p:sldId id="305" r:id="rId43"/>
    <p:sldId id="306" r:id="rId44"/>
    <p:sldId id="307" r:id="rId45"/>
    <p:sldId id="308" r:id="rId46"/>
    <p:sldId id="313" r:id="rId47"/>
    <p:sldId id="309" r:id="rId48"/>
    <p:sldId id="310" r:id="rId49"/>
    <p:sldId id="315" r:id="rId50"/>
    <p:sldId id="311" r:id="rId51"/>
    <p:sldId id="314" r:id="rId52"/>
    <p:sldId id="326" r:id="rId53"/>
    <p:sldId id="327" r:id="rId54"/>
    <p:sldId id="328" r:id="rId55"/>
    <p:sldId id="316" r:id="rId56"/>
    <p:sldId id="317" r:id="rId57"/>
    <p:sldId id="318" r:id="rId58"/>
    <p:sldId id="319" r:id="rId59"/>
    <p:sldId id="320" r:id="rId60"/>
    <p:sldId id="321" r:id="rId61"/>
    <p:sldId id="322" r:id="rId62"/>
    <p:sldId id="323" r:id="rId63"/>
    <p:sldId id="324" r:id="rId64"/>
    <p:sldId id="329" r:id="rId65"/>
  </p:sldIdLst>
  <p:sldSz cx="12188825" cy="6858000"/>
  <p:notesSz cx="6858000" cy="9144000"/>
  <p:custDataLst>
    <p:tags r:id="rId6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69" autoAdjust="0"/>
    <p:restoredTop sz="94667" autoAdjust="0"/>
  </p:normalViewPr>
  <p:slideViewPr>
    <p:cSldViewPr showGuides="1">
      <p:cViewPr varScale="1">
        <p:scale>
          <a:sx n="84" d="100"/>
          <a:sy n="84" d="100"/>
        </p:scale>
        <p:origin x="365" y="77"/>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3" d="100"/>
          <a:sy n="63" d="100"/>
        </p:scale>
        <p:origin x="1986"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5/26/2021</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5/26/2021</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93199CD-3E1B-4AE6-990F-76F925F5EA9F}" type="slidenum">
              <a:rPr lang="en-IN" smtClean="0"/>
              <a:t>1</a:t>
            </a:fld>
            <a:endParaRPr lang="en-IN"/>
          </a:p>
        </p:txBody>
      </p:sp>
    </p:spTree>
    <p:extLst>
      <p:ext uri="{BB962C8B-B14F-4D97-AF65-F5344CB8AC3E}">
        <p14:creationId xmlns:p14="http://schemas.microsoft.com/office/powerpoint/2010/main" val="2205795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6">
            <a:extLst>
              <a:ext uri="{FF2B5EF4-FFF2-40B4-BE49-F238E27FC236}">
                <a16:creationId xmlns:a16="http://schemas.microsoft.com/office/drawing/2014/main" xmlns="" id="{A78DDF63-5E1A-DB4D-B8B3-3EA5D5F33EF6}"/>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fld id="{D6B92F88-E2AC-F247-982C-13420405AE2F}" type="slidenum">
              <a:rPr lang="en-US" altLang="en-US">
                <a:solidFill>
                  <a:srgbClr val="000000"/>
                </a:solidFill>
                <a:latin typeface="Encode Sans Light" pitchFamily="2" charset="77"/>
              </a:rPr>
              <a:pPr/>
              <a:t>34</a:t>
            </a:fld>
            <a:endParaRPr lang="en-US" altLang="en-US" dirty="0">
              <a:solidFill>
                <a:srgbClr val="000000"/>
              </a:solidFill>
              <a:latin typeface="Encode Sans Light" pitchFamily="2" charset="77"/>
            </a:endParaRPr>
          </a:p>
        </p:txBody>
      </p:sp>
      <p:sp>
        <p:nvSpPr>
          <p:cNvPr id="6147" name="Text Box 1">
            <a:extLst>
              <a:ext uri="{FF2B5EF4-FFF2-40B4-BE49-F238E27FC236}">
                <a16:creationId xmlns:a16="http://schemas.microsoft.com/office/drawing/2014/main" xmlns="" id="{8D76859E-542C-3F49-884D-AE958DBFEF78}"/>
              </a:ext>
            </a:extLst>
          </p:cNvPr>
          <p:cNvSpPr txBox="1">
            <a:spLocks noGrp="1" noRot="1" noChangeAspect="1" noChangeArrowheads="1" noTextEdit="1"/>
          </p:cNvSpPr>
          <p:nvPr>
            <p:ph type="sldImg"/>
          </p:nvPr>
        </p:nvSpPr>
        <p:spPr>
          <a:xfrm>
            <a:off x="534988" y="763588"/>
            <a:ext cx="6702425"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8" name="Text Box 2">
            <a:extLst>
              <a:ext uri="{FF2B5EF4-FFF2-40B4-BE49-F238E27FC236}">
                <a16:creationId xmlns:a16="http://schemas.microsoft.com/office/drawing/2014/main" xmlns="" id="{96A4EBD2-03E3-4143-BC77-AEFE614A9276}"/>
              </a:ext>
            </a:extLst>
          </p:cNvPr>
          <p:cNvSpPr txBox="1">
            <a:spLocks noGrp="1" noChangeArrowheads="1"/>
          </p:cNvSpPr>
          <p:nvPr>
            <p:ph type="body" idx="1"/>
          </p:nvPr>
        </p:nvSpPr>
        <p:spPr>
          <a:xfrm>
            <a:off x="777875" y="4776788"/>
            <a:ext cx="6218238" cy="4525962"/>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2295494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smtClean="0"/>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r>
              <a:rPr lang="en-IN" dirty="0" smtClean="0"/>
              <a:t>Presented By: Ashu Jauhari</a:t>
            </a:r>
            <a:endParaRPr lang="en-IN" dirty="0"/>
          </a:p>
        </p:txBody>
      </p:sp>
      <p:sp>
        <p:nvSpPr>
          <p:cNvPr id="4" name="Date Placeholder 3"/>
          <p:cNvSpPr>
            <a:spLocks noGrp="1"/>
          </p:cNvSpPr>
          <p:nvPr>
            <p:ph type="dt" sz="half" idx="10"/>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r>
              <a:rPr lang="en-IN" dirty="0" smtClean="0"/>
              <a:t>Presented By: Ashu Jauhari</a:t>
            </a:r>
            <a:endParaRPr lang="en-IN" dirty="0"/>
          </a:p>
        </p:txBody>
      </p:sp>
      <p:sp>
        <p:nvSpPr>
          <p:cNvPr id="4" name="Date Placeholder 3"/>
          <p:cNvSpPr>
            <a:spLocks noGrp="1"/>
          </p:cNvSpPr>
          <p:nvPr>
            <p:ph type="dt" sz="half" idx="10"/>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General Slide_Right">
    <p:bg>
      <p:bgPr>
        <a:blipFill dpi="0" rotWithShape="1">
          <a:blip r:embed="rId2" cstate="hqprint">
            <a:lum/>
            <a:extLst>
              <a:ext uri="{28A0092B-C50C-407E-A947-70E740481C1C}">
                <a14:useLocalDpi xmlns:a14="http://schemas.microsoft.com/office/drawing/2010/main"/>
              </a:ext>
            </a:extLst>
          </a:blip>
          <a:srcRect/>
          <a:stretch>
            <a:fillRect t="-39000" b="-3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9469833"/>
      </p:ext>
    </p:extLst>
  </p:cSld>
  <p:clrMapOvr>
    <a:masterClrMapping/>
  </p:clrMapOvr>
  <p:transition advClick="0"/>
  <p:extLst mod="1">
    <p:ext uri="{DCECCB84-F9BA-43D5-87BE-67443E8EF086}">
      <p15:sldGuideLst xmlns:p15="http://schemas.microsoft.com/office/powerpoint/2012/main">
        <p15:guide id="1"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671736"/>
          </a:xfrm>
        </p:spPr>
        <p:txBody>
          <a:bodyPr anchor="t"/>
          <a:lstStyle/>
          <a:p>
            <a:r>
              <a:rPr lang="en-US" dirty="0" smtClean="0"/>
              <a:t>Click to edit Master title style</a:t>
            </a:r>
            <a:endParaRPr dirty="0"/>
          </a:p>
        </p:txBody>
      </p:sp>
      <p:sp>
        <p:nvSpPr>
          <p:cNvPr id="3" name="Content Placeholder 2"/>
          <p:cNvSpPr>
            <a:spLocks noGrp="1"/>
          </p:cNvSpPr>
          <p:nvPr>
            <p:ph idx="1"/>
          </p:nvPr>
        </p:nvSpPr>
        <p:spPr>
          <a:xfrm>
            <a:off x="1522413" y="1268761"/>
            <a:ext cx="9134391" cy="4751040"/>
          </a:xfrm>
        </p:spPr>
        <p:txBody>
          <a:bodyPr/>
          <a:lstStyle>
            <a:lvl5pPr>
              <a:defRPr/>
            </a:lvl5pPr>
            <a:lvl6pPr>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5" name="Footer Placeholder 4"/>
          <p:cNvSpPr>
            <a:spLocks noGrp="1"/>
          </p:cNvSpPr>
          <p:nvPr>
            <p:ph type="ftr" sz="quarter" idx="11"/>
          </p:nvPr>
        </p:nvSpPr>
        <p:spPr>
          <a:xfrm>
            <a:off x="117749" y="6400800"/>
            <a:ext cx="7957864" cy="276228"/>
          </a:xfrm>
        </p:spPr>
        <p:txBody>
          <a:bodyPr/>
          <a:lstStyle/>
          <a:p>
            <a:r>
              <a:rPr lang="en-IN" dirty="0" smtClean="0"/>
              <a:t>Presented By: Ashu Jauhari</a:t>
            </a:r>
            <a:endParaRPr lang="en-IN" dirty="0"/>
          </a:p>
        </p:txBody>
      </p:sp>
      <p:sp>
        <p:nvSpPr>
          <p:cNvPr id="4" name="Date Placeholder 3"/>
          <p:cNvSpPr>
            <a:spLocks noGrp="1"/>
          </p:cNvSpPr>
          <p:nvPr>
            <p:ph type="dt" sz="half" idx="10"/>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p:txBody>
          <a:bodyPr/>
          <a:lstStyle/>
          <a:p>
            <a:r>
              <a:rPr lang="en-IN" dirty="0" smtClean="0"/>
              <a:t>Presented By: Ashu Jauhari</a:t>
            </a:r>
            <a:endParaRPr lang="en-IN" dirty="0"/>
          </a:p>
        </p:txBody>
      </p:sp>
      <p:sp>
        <p:nvSpPr>
          <p:cNvPr id="4" name="Date Placeholder 3"/>
          <p:cNvSpPr>
            <a:spLocks noGrp="1"/>
          </p:cNvSpPr>
          <p:nvPr>
            <p:ph type="dt" sz="half" idx="10"/>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r>
              <a:rPr lang="en-IN" dirty="0" smtClean="0"/>
              <a:t>Presented By: Ashu Jauhari</a:t>
            </a:r>
            <a:endParaRPr lang="en-IN" dirty="0"/>
          </a:p>
        </p:txBody>
      </p:sp>
      <p:sp>
        <p:nvSpPr>
          <p:cNvPr id="5" name="Date Placeholder 4"/>
          <p:cNvSpPr>
            <a:spLocks noGrp="1"/>
          </p:cNvSpPr>
          <p:nvPr>
            <p:ph type="dt" sz="half" idx="10"/>
          </p:nvPr>
        </p:nvSpPr>
        <p:spPr/>
        <p:txBody>
          <a:bodyPr/>
          <a:lstStyle/>
          <a:p>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Footer Placeholder 7"/>
          <p:cNvSpPr>
            <a:spLocks noGrp="1"/>
          </p:cNvSpPr>
          <p:nvPr>
            <p:ph type="ftr" sz="quarter" idx="11"/>
          </p:nvPr>
        </p:nvSpPr>
        <p:spPr/>
        <p:txBody>
          <a:bodyPr/>
          <a:lstStyle/>
          <a:p>
            <a:r>
              <a:rPr lang="en-IN" dirty="0" smtClean="0"/>
              <a:t>Presented By: Ashu Jauhari</a:t>
            </a:r>
            <a:endParaRPr lang="en-IN" dirty="0"/>
          </a:p>
        </p:txBody>
      </p:sp>
      <p:sp>
        <p:nvSpPr>
          <p:cNvPr id="7" name="Date Placeholder 6"/>
          <p:cNvSpPr>
            <a:spLocks noGrp="1"/>
          </p:cNvSpPr>
          <p:nvPr>
            <p:ph type="dt" sz="half" idx="10"/>
          </p:nvPr>
        </p:nvSpPr>
        <p:spPr/>
        <p:txBody>
          <a:bodyPr/>
          <a:lstStyle/>
          <a:p>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4" name="Footer Placeholder 3"/>
          <p:cNvSpPr>
            <a:spLocks noGrp="1"/>
          </p:cNvSpPr>
          <p:nvPr>
            <p:ph type="ftr" sz="quarter" idx="11"/>
          </p:nvPr>
        </p:nvSpPr>
        <p:spPr/>
        <p:txBody>
          <a:bodyPr/>
          <a:lstStyle/>
          <a:p>
            <a:r>
              <a:rPr lang="en-IN" dirty="0" smtClean="0"/>
              <a:t>Presented By: Ashu Jauhari</a:t>
            </a:r>
            <a:endParaRPr lang="en-IN" dirty="0"/>
          </a:p>
        </p:txBody>
      </p:sp>
      <p:sp>
        <p:nvSpPr>
          <p:cNvPr id="3" name="Date Placeholder 2"/>
          <p:cNvSpPr>
            <a:spLocks noGrp="1"/>
          </p:cNvSpPr>
          <p:nvPr>
            <p:ph type="dt" sz="half" idx="10"/>
          </p:nvPr>
        </p:nvSpPr>
        <p:spPr/>
        <p:txBody>
          <a:bodyPr/>
          <a:lstStyle/>
          <a:p>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IN" dirty="0" smtClean="0"/>
              <a:t>Presented By: Ashu Jauhari</a:t>
            </a:r>
            <a:endParaRPr lang="en-IN" dirty="0"/>
          </a:p>
        </p:txBody>
      </p:sp>
      <p:sp>
        <p:nvSpPr>
          <p:cNvPr id="2" name="Date Placeholder 1"/>
          <p:cNvSpPr>
            <a:spLocks noGrp="1"/>
          </p:cNvSpPr>
          <p:nvPr>
            <p:ph type="dt" sz="half" idx="10"/>
          </p:nvPr>
        </p:nvSpPr>
        <p:spPr/>
        <p:txBody>
          <a:bodyPr/>
          <a:lstStyle/>
          <a:p>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r>
              <a:rPr lang="en-IN" dirty="0" smtClean="0"/>
              <a:t>Presented By: Ashu Jauhari</a:t>
            </a:r>
            <a:endParaRPr lang="en-IN" dirty="0"/>
          </a:p>
        </p:txBody>
      </p:sp>
      <p:sp>
        <p:nvSpPr>
          <p:cNvPr id="5" name="Date Placeholder 4"/>
          <p:cNvSpPr>
            <a:spLocks noGrp="1"/>
          </p:cNvSpPr>
          <p:nvPr>
            <p:ph type="dt" sz="half" idx="10"/>
          </p:nvPr>
        </p:nvSpPr>
        <p:spPr/>
        <p:txBody>
          <a:bodyPr/>
          <a:lstStyle/>
          <a:p>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6" name="Footer Placeholder 5"/>
          <p:cNvSpPr>
            <a:spLocks noGrp="1"/>
          </p:cNvSpPr>
          <p:nvPr>
            <p:ph type="ftr" sz="quarter" idx="11"/>
          </p:nvPr>
        </p:nvSpPr>
        <p:spPr/>
        <p:txBody>
          <a:bodyPr/>
          <a:lstStyle/>
          <a:p>
            <a:r>
              <a:rPr lang="en-IN" dirty="0" smtClean="0"/>
              <a:t>Presented By: Ashu Jauhari</a:t>
            </a:r>
            <a:endParaRPr lang="en-IN" dirty="0"/>
          </a:p>
        </p:txBody>
      </p:sp>
      <p:sp>
        <p:nvSpPr>
          <p:cNvPr id="5" name="Date Placeholder 4"/>
          <p:cNvSpPr>
            <a:spLocks noGrp="1"/>
          </p:cNvSpPr>
          <p:nvPr>
            <p:ph type="dt" sz="half" idx="10"/>
          </p:nvPr>
        </p:nvSpPr>
        <p:spPr/>
        <p:txBody>
          <a:bodyPr/>
          <a:lstStyle/>
          <a:p>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r>
              <a:rPr lang="en-US" smtClean="0"/>
              <a:t>Presented By: Ashu Jauhari</a:t>
            </a:r>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youtube.com/watch?v=REViWzhUfag"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javatpoint.com/java-heap"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www.iitk.ac.in/esc101/05Aug/tutorial/java/concepts/class.htm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www.javatpoint.com/object-and-class-in-java"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www.javatpoint.com/java-tutoria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www.javatpoint.com/jvm-java-virtual-machine"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watch?v=IJ-PJbvJBGs" TargetMode="External"/><Relationship Id="rId2" Type="http://schemas.openxmlformats.org/officeDocument/2006/relationships/hyperlink" Target="https://docs.oracle.com/cd/E19182-01/820-7851/inst_cli_jdk_javahome_t/" TargetMode="Externa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www.javatpoint.com/how-to-set-path-in-java"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javaconceptoftheday.com/try-catch-finally-blocks-java/"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hyperlink" Target="https://www.javatpoint.com/java-constructor"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edureka.co/blog/setup-eclipse-ide/" TargetMode="External"/><Relationship Id="rId2" Type="http://schemas.openxmlformats.org/officeDocument/2006/relationships/hyperlink" Target="https://www.eclipse.org/downloads/packages/release/oxygen"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065214" y="1828800"/>
            <a:ext cx="11365902" cy="2895600"/>
          </a:xfrm>
        </p:spPr>
        <p:txBody>
          <a:bodyPr>
            <a:normAutofit/>
          </a:bodyPr>
          <a:lstStyle/>
          <a:p>
            <a:r>
              <a:rPr lang="en-US" dirty="0" smtClean="0"/>
              <a:t>Core Java</a:t>
            </a:r>
            <a:endParaRPr lang="en-US" dirty="0"/>
          </a:p>
        </p:txBody>
      </p:sp>
      <p:sp>
        <p:nvSpPr>
          <p:cNvPr id="4" name="Subtitle 3"/>
          <p:cNvSpPr>
            <a:spLocks noGrp="1"/>
          </p:cNvSpPr>
          <p:nvPr>
            <p:ph type="subTitle" idx="1"/>
          </p:nvPr>
        </p:nvSpPr>
        <p:spPr/>
        <p:txBody>
          <a:bodyPr/>
          <a:lstStyle/>
          <a:p>
            <a:endParaRPr lang="it-IT" dirty="0" smtClean="0"/>
          </a:p>
          <a:p>
            <a:endParaRPr lang="it-IT" dirty="0"/>
          </a:p>
        </p:txBody>
      </p:sp>
      <p:sp>
        <p:nvSpPr>
          <p:cNvPr id="5" name="Subtitle 3"/>
          <p:cNvSpPr txBox="1">
            <a:spLocks/>
          </p:cNvSpPr>
          <p:nvPr/>
        </p:nvSpPr>
        <p:spPr>
          <a:xfrm>
            <a:off x="1217613" y="332656"/>
            <a:ext cx="8229600" cy="12192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kern="1200" cap="all" spc="200" baseline="0">
                <a:solidFill>
                  <a:schemeClr val="accent1"/>
                </a:solidFill>
                <a:latin typeface="+mn-lt"/>
                <a:ea typeface="+mn-ea"/>
                <a:cs typeface="+mn-cs"/>
              </a:defRPr>
            </a:lvl1pPr>
            <a:lvl2pPr marL="457200" indent="0" algn="ctr" defTabSz="914400" rtl="0" eaLnBrk="1" latinLnBrk="0" hangingPunct="1">
              <a:lnSpc>
                <a:spcPct val="90000"/>
              </a:lnSpc>
              <a:spcBef>
                <a:spcPts val="1200"/>
              </a:spcBef>
              <a:buClr>
                <a:schemeClr val="accent1"/>
              </a:buClr>
              <a:buSzPct val="10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Clr>
                <a:schemeClr val="accent1"/>
              </a:buClr>
              <a:buSzPct val="10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9pPr>
          </a:lstStyle>
          <a:p>
            <a:endParaRPr lang="it-IT" dirty="0" smtClean="0"/>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Setting up a Project</a:t>
            </a:r>
            <a:endParaRPr lang="en-IN" dirty="0"/>
          </a:p>
        </p:txBody>
      </p:sp>
      <p:sp>
        <p:nvSpPr>
          <p:cNvPr id="3" name="Content Placeholder 2"/>
          <p:cNvSpPr>
            <a:spLocks noGrp="1"/>
          </p:cNvSpPr>
          <p:nvPr>
            <p:ph idx="1"/>
          </p:nvPr>
        </p:nvSpPr>
        <p:spPr/>
        <p:txBody>
          <a:bodyPr/>
          <a:lstStyle/>
          <a:p>
            <a:r>
              <a:rPr lang="en-US" dirty="0" smtClean="0"/>
              <a:t>Creating a Hello </a:t>
            </a:r>
            <a:r>
              <a:rPr lang="en-US" dirty="0"/>
              <a:t>Java </a:t>
            </a:r>
            <a:r>
              <a:rPr lang="en-US" dirty="0" smtClean="0"/>
              <a:t>Application</a:t>
            </a:r>
          </a:p>
          <a:p>
            <a:r>
              <a:rPr lang="en-US" dirty="0" smtClean="0"/>
              <a:t>Demonstrate the Debug application</a:t>
            </a:r>
          </a:p>
          <a:p>
            <a:pPr lvl="1"/>
            <a:r>
              <a:rPr lang="en-US" dirty="0" smtClean="0"/>
              <a:t>Set breakpoint</a:t>
            </a:r>
          </a:p>
          <a:p>
            <a:pPr lvl="1"/>
            <a:r>
              <a:rPr lang="en-US" dirty="0" smtClean="0"/>
              <a:t>Click on debug icon</a:t>
            </a:r>
          </a:p>
          <a:p>
            <a:pPr lvl="1"/>
            <a:r>
              <a:rPr lang="en-US" dirty="0" smtClean="0"/>
              <a:t>Press F8</a:t>
            </a:r>
            <a:endParaRPr lang="en-IN" dirty="0"/>
          </a:p>
          <a:p>
            <a:endParaRPr lang="en-IN" dirty="0"/>
          </a:p>
        </p:txBody>
      </p:sp>
      <p:sp>
        <p:nvSpPr>
          <p:cNvPr id="4" name="Footer Placeholder 3"/>
          <p:cNvSpPr>
            <a:spLocks noGrp="1"/>
          </p:cNvSpPr>
          <p:nvPr>
            <p:ph type="ftr" sz="quarter" idx="11"/>
          </p:nvPr>
        </p:nvSpPr>
        <p:spPr/>
        <p:txBody>
          <a:bodyPr/>
          <a:lstStyle/>
          <a:p>
            <a:r>
              <a:rPr lang="en-IN" smtClean="0"/>
              <a:t>Presented By: Ashu Jauhari</a:t>
            </a:r>
            <a:endParaRPr lang="en-IN" dirty="0"/>
          </a:p>
        </p:txBody>
      </p:sp>
      <p:sp>
        <p:nvSpPr>
          <p:cNvPr id="5" name="Slide Number Placeholder 4"/>
          <p:cNvSpPr>
            <a:spLocks noGrp="1"/>
          </p:cNvSpPr>
          <p:nvPr>
            <p:ph type="sldNum" sz="quarter" idx="12"/>
          </p:nvPr>
        </p:nvSpPr>
        <p:spPr/>
        <p:txBody>
          <a:bodyPr/>
          <a:lstStyle/>
          <a:p>
            <a:fld id="{2A013F82-EE5E-44EE-A61D-E31C6657F26F}" type="slidenum">
              <a:rPr lang="en-IN" smtClean="0"/>
              <a:t>10</a:t>
            </a:fld>
            <a:endParaRPr lang="en-IN"/>
          </a:p>
        </p:txBody>
      </p:sp>
    </p:spTree>
    <p:extLst>
      <p:ext uri="{BB962C8B-B14F-4D97-AF65-F5344CB8AC3E}">
        <p14:creationId xmlns:p14="http://schemas.microsoft.com/office/powerpoint/2010/main" val="4202608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import existing Project in Eclipse</a:t>
            </a:r>
            <a:endParaRPr lang="en-IN" dirty="0"/>
          </a:p>
        </p:txBody>
      </p:sp>
      <p:sp>
        <p:nvSpPr>
          <p:cNvPr id="3" name="Content Placeholder 2"/>
          <p:cNvSpPr>
            <a:spLocks noGrp="1"/>
          </p:cNvSpPr>
          <p:nvPr>
            <p:ph idx="1"/>
          </p:nvPr>
        </p:nvSpPr>
        <p:spPr/>
        <p:txBody>
          <a:bodyPr>
            <a:normAutofit lnSpcReduction="10000"/>
          </a:bodyPr>
          <a:lstStyle/>
          <a:p>
            <a:r>
              <a:rPr lang="en-US" dirty="0" smtClean="0"/>
              <a:t>File-&gt; New-&gt; </a:t>
            </a:r>
            <a:r>
              <a:rPr lang="en-US" dirty="0" err="1" smtClean="0"/>
              <a:t>JavProject</a:t>
            </a:r>
            <a:r>
              <a:rPr lang="en-US" dirty="0" smtClean="0"/>
              <a:t>-&gt; Name the project</a:t>
            </a:r>
          </a:p>
          <a:p>
            <a:r>
              <a:rPr lang="en-US" dirty="0" err="1" smtClean="0"/>
              <a:t>Rc</a:t>
            </a:r>
            <a:r>
              <a:rPr lang="en-US" dirty="0" smtClean="0"/>
              <a:t> project-&gt; import -&gt; </a:t>
            </a:r>
            <a:r>
              <a:rPr lang="en-US" dirty="0" err="1" smtClean="0"/>
              <a:t>FileSystem</a:t>
            </a:r>
            <a:r>
              <a:rPr lang="en-US" dirty="0" smtClean="0"/>
              <a:t>-</a:t>
            </a:r>
            <a:r>
              <a:rPr lang="en-US" dirty="0"/>
              <a:t>&gt; Select Path (D:\</a:t>
            </a:r>
            <a:r>
              <a:rPr lang="en-US" dirty="0" smtClean="0"/>
              <a:t>2021\</a:t>
            </a:r>
            <a:r>
              <a:rPr lang="en-US" dirty="0" err="1" smtClean="0"/>
              <a:t>SaiTech</a:t>
            </a:r>
            <a:r>
              <a:rPr lang="en-US" dirty="0" smtClean="0"/>
              <a:t>\Harini-2Day\</a:t>
            </a:r>
            <a:r>
              <a:rPr lang="en-US" dirty="0" err="1" smtClean="0"/>
              <a:t>SampleData</a:t>
            </a:r>
            <a:r>
              <a:rPr lang="en-US" dirty="0" smtClean="0"/>
              <a:t>) -&gt; Run the code</a:t>
            </a:r>
          </a:p>
          <a:p>
            <a:endParaRPr lang="en-US" dirty="0" smtClean="0"/>
          </a:p>
          <a:p>
            <a:endParaRPr lang="en-US" dirty="0"/>
          </a:p>
          <a:p>
            <a:endParaRPr lang="en-US" dirty="0" smtClean="0"/>
          </a:p>
          <a:p>
            <a:endParaRPr lang="en-US" dirty="0"/>
          </a:p>
          <a:p>
            <a:endParaRPr lang="en-US" dirty="0" smtClean="0"/>
          </a:p>
          <a:p>
            <a:endParaRPr lang="en-US" dirty="0"/>
          </a:p>
          <a:p>
            <a:r>
              <a:rPr lang="en-US" sz="1100" dirty="0">
                <a:hlinkClick r:id="rId2"/>
              </a:rPr>
              <a:t>https://</a:t>
            </a:r>
            <a:r>
              <a:rPr lang="en-US" sz="1100" dirty="0" smtClean="0">
                <a:hlinkClick r:id="rId2"/>
              </a:rPr>
              <a:t>www.youtube.com/watch?v=REViWzhUfag</a:t>
            </a:r>
            <a:r>
              <a:rPr lang="en-US" sz="1100" dirty="0" smtClean="0"/>
              <a:t> </a:t>
            </a:r>
          </a:p>
          <a:p>
            <a:endParaRPr lang="en-IN" dirty="0"/>
          </a:p>
        </p:txBody>
      </p:sp>
      <p:sp>
        <p:nvSpPr>
          <p:cNvPr id="4" name="Footer Placeholder 3"/>
          <p:cNvSpPr>
            <a:spLocks noGrp="1"/>
          </p:cNvSpPr>
          <p:nvPr>
            <p:ph type="ftr" sz="quarter" idx="11"/>
          </p:nvPr>
        </p:nvSpPr>
        <p:spPr/>
        <p:txBody>
          <a:bodyPr/>
          <a:lstStyle/>
          <a:p>
            <a:r>
              <a:rPr lang="en-IN" smtClean="0"/>
              <a:t>Presented By: Ashu Jauhari</a:t>
            </a:r>
            <a:endParaRPr lang="en-IN" dirty="0"/>
          </a:p>
        </p:txBody>
      </p:sp>
      <p:sp>
        <p:nvSpPr>
          <p:cNvPr id="5" name="Slide Number Placeholder 4"/>
          <p:cNvSpPr>
            <a:spLocks noGrp="1"/>
          </p:cNvSpPr>
          <p:nvPr>
            <p:ph type="sldNum" sz="quarter" idx="12"/>
          </p:nvPr>
        </p:nvSpPr>
        <p:spPr/>
        <p:txBody>
          <a:bodyPr/>
          <a:lstStyle/>
          <a:p>
            <a:fld id="{2A013F82-EE5E-44EE-A61D-E31C6657F26F}" type="slidenum">
              <a:rPr lang="en-IN" smtClean="0"/>
              <a:t>11</a:t>
            </a:fld>
            <a:endParaRPr lang="en-IN"/>
          </a:p>
        </p:txBody>
      </p:sp>
    </p:spTree>
    <p:extLst>
      <p:ext uri="{BB962C8B-B14F-4D97-AF65-F5344CB8AC3E}">
        <p14:creationId xmlns:p14="http://schemas.microsoft.com/office/powerpoint/2010/main" val="3804402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IN" dirty="0"/>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dirty="0" smtClean="0"/>
              <a:t>By </a:t>
            </a:r>
            <a:r>
              <a:rPr lang="en-US" dirty="0" err="1" smtClean="0"/>
              <a:t>Ashu</a:t>
            </a:r>
            <a:endParaRPr lang="en-IN" dirty="0"/>
          </a:p>
        </p:txBody>
      </p:sp>
      <p:sp>
        <p:nvSpPr>
          <p:cNvPr id="5" name="Slide Number Placeholder 4"/>
          <p:cNvSpPr>
            <a:spLocks noGrp="1"/>
          </p:cNvSpPr>
          <p:nvPr>
            <p:ph type="sldNum" sz="quarter" idx="12"/>
          </p:nvPr>
        </p:nvSpPr>
        <p:spPr/>
        <p:txBody>
          <a:bodyPr/>
          <a:lstStyle/>
          <a:p>
            <a:fld id="{2A013F82-EE5E-44EE-A61D-E31C6657F26F}" type="slidenum">
              <a:rPr lang="en-IN" smtClean="0"/>
              <a:t>12</a:t>
            </a:fld>
            <a:endParaRPr lang="en-IN"/>
          </a:p>
        </p:txBody>
      </p:sp>
      <p:pic>
        <p:nvPicPr>
          <p:cNvPr id="6" name="Picture 5"/>
          <p:cNvPicPr>
            <a:picLocks noChangeAspect="1"/>
          </p:cNvPicPr>
          <p:nvPr/>
        </p:nvPicPr>
        <p:blipFill>
          <a:blip r:embed="rId2"/>
          <a:stretch>
            <a:fillRect/>
          </a:stretch>
        </p:blipFill>
        <p:spPr>
          <a:xfrm>
            <a:off x="1506360" y="1268760"/>
            <a:ext cx="9075663" cy="4824535"/>
          </a:xfrm>
          <a:prstGeom prst="rect">
            <a:avLst/>
          </a:prstGeom>
        </p:spPr>
      </p:pic>
    </p:spTree>
    <p:extLst>
      <p:ext uri="{BB962C8B-B14F-4D97-AF65-F5344CB8AC3E}">
        <p14:creationId xmlns:p14="http://schemas.microsoft.com/office/powerpoint/2010/main" val="2450478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a:t>
            </a:r>
            <a:endParaRPr lang="en-IN" dirty="0"/>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IN" dirty="0" smtClean="0"/>
              <a:t>By </a:t>
            </a:r>
            <a:r>
              <a:rPr lang="en-IN" dirty="0" err="1" smtClean="0"/>
              <a:t>Ashu</a:t>
            </a:r>
            <a:r>
              <a:rPr lang="en-IN" dirty="0" smtClean="0"/>
              <a:t> </a:t>
            </a:r>
            <a:endParaRPr lang="en-IN" dirty="0"/>
          </a:p>
        </p:txBody>
      </p:sp>
      <p:sp>
        <p:nvSpPr>
          <p:cNvPr id="5" name="Slide Number Placeholder 4"/>
          <p:cNvSpPr>
            <a:spLocks noGrp="1"/>
          </p:cNvSpPr>
          <p:nvPr>
            <p:ph type="sldNum" sz="quarter" idx="12"/>
          </p:nvPr>
        </p:nvSpPr>
        <p:spPr/>
        <p:txBody>
          <a:bodyPr/>
          <a:lstStyle/>
          <a:p>
            <a:fld id="{2A013F82-EE5E-44EE-A61D-E31C6657F26F}" type="slidenum">
              <a:rPr lang="en-IN" smtClean="0"/>
              <a:t>13</a:t>
            </a:fld>
            <a:endParaRPr lang="en-IN"/>
          </a:p>
        </p:txBody>
      </p:sp>
      <p:pic>
        <p:nvPicPr>
          <p:cNvPr id="6" name="Picture 5"/>
          <p:cNvPicPr>
            <a:picLocks noChangeAspect="1"/>
          </p:cNvPicPr>
          <p:nvPr/>
        </p:nvPicPr>
        <p:blipFill>
          <a:blip r:embed="rId2"/>
          <a:stretch>
            <a:fillRect/>
          </a:stretch>
        </p:blipFill>
        <p:spPr>
          <a:xfrm>
            <a:off x="1125860" y="1334309"/>
            <a:ext cx="9741426" cy="4685492"/>
          </a:xfrm>
          <a:prstGeom prst="rect">
            <a:avLst/>
          </a:prstGeom>
        </p:spPr>
      </p:pic>
    </p:spTree>
    <p:extLst>
      <p:ext uri="{BB962C8B-B14F-4D97-AF65-F5344CB8AC3E}">
        <p14:creationId xmlns:p14="http://schemas.microsoft.com/office/powerpoint/2010/main" val="94618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a:t>
            </a:r>
            <a:endParaRPr lang="en-IN" dirty="0"/>
          </a:p>
        </p:txBody>
      </p:sp>
      <p:sp>
        <p:nvSpPr>
          <p:cNvPr id="3" name="Content Placeholder 2"/>
          <p:cNvSpPr>
            <a:spLocks noGrp="1"/>
          </p:cNvSpPr>
          <p:nvPr>
            <p:ph idx="1"/>
          </p:nvPr>
        </p:nvSpPr>
        <p:spPr/>
        <p:txBody>
          <a:bodyPr/>
          <a:lstStyle/>
          <a:p>
            <a:r>
              <a:rPr lang="en-US" dirty="0" err="1" smtClean="0"/>
              <a:t>com.datatype</a:t>
            </a:r>
            <a:endParaRPr lang="en-US" dirty="0" smtClean="0"/>
          </a:p>
          <a:p>
            <a:r>
              <a:rPr lang="en-US" dirty="0" err="1" smtClean="0"/>
              <a:t>com.condition</a:t>
            </a:r>
            <a:endParaRPr lang="en-US" dirty="0" smtClean="0"/>
          </a:p>
          <a:p>
            <a:r>
              <a:rPr lang="en-US" dirty="0" smtClean="0"/>
              <a:t>Assignment </a:t>
            </a:r>
          </a:p>
          <a:p>
            <a:pPr lvl="1"/>
            <a:r>
              <a:rPr lang="en-US" dirty="0" smtClean="0"/>
              <a:t>Check the pass or fail.</a:t>
            </a:r>
            <a:endParaRPr lang="en-IN" dirty="0" smtClean="0"/>
          </a:p>
          <a:p>
            <a:pPr lvl="1"/>
            <a:r>
              <a:rPr lang="en-US" dirty="0" smtClean="0"/>
              <a:t>Check vowel or </a:t>
            </a:r>
            <a:r>
              <a:rPr lang="en-US" dirty="0" err="1" smtClean="0"/>
              <a:t>consonent</a:t>
            </a:r>
            <a:endParaRPr lang="en-US" dirty="0" smtClean="0"/>
          </a:p>
        </p:txBody>
      </p:sp>
      <p:sp>
        <p:nvSpPr>
          <p:cNvPr id="4" name="Footer Placeholder 3"/>
          <p:cNvSpPr>
            <a:spLocks noGrp="1"/>
          </p:cNvSpPr>
          <p:nvPr>
            <p:ph type="ftr" sz="quarter" idx="11"/>
          </p:nvPr>
        </p:nvSpPr>
        <p:spPr/>
        <p:txBody>
          <a:bodyPr/>
          <a:lstStyle/>
          <a:p>
            <a:r>
              <a:rPr lang="en-IN" smtClean="0"/>
              <a:t>Presented By: Ashu Jauhari</a:t>
            </a:r>
            <a:endParaRPr lang="en-IN" dirty="0"/>
          </a:p>
        </p:txBody>
      </p:sp>
      <p:sp>
        <p:nvSpPr>
          <p:cNvPr id="5" name="Slide Number Placeholder 4"/>
          <p:cNvSpPr>
            <a:spLocks noGrp="1"/>
          </p:cNvSpPr>
          <p:nvPr>
            <p:ph type="sldNum" sz="quarter" idx="12"/>
          </p:nvPr>
        </p:nvSpPr>
        <p:spPr/>
        <p:txBody>
          <a:bodyPr/>
          <a:lstStyle/>
          <a:p>
            <a:fld id="{2A013F82-EE5E-44EE-A61D-E31C6657F26F}" type="slidenum">
              <a:rPr lang="en-IN" smtClean="0"/>
              <a:t>14</a:t>
            </a:fld>
            <a:endParaRPr lang="en-IN"/>
          </a:p>
        </p:txBody>
      </p:sp>
    </p:spTree>
    <p:extLst>
      <p:ext uri="{BB962C8B-B14F-4D97-AF65-F5344CB8AC3E}">
        <p14:creationId xmlns:p14="http://schemas.microsoft.com/office/powerpoint/2010/main" val="2252815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a:t>
            </a:r>
            <a:endParaRPr lang="en-IN" dirty="0"/>
          </a:p>
        </p:txBody>
      </p:sp>
      <p:sp>
        <p:nvSpPr>
          <p:cNvPr id="3" name="Content Placeholder 2"/>
          <p:cNvSpPr>
            <a:spLocks noGrp="1"/>
          </p:cNvSpPr>
          <p:nvPr>
            <p:ph idx="1"/>
          </p:nvPr>
        </p:nvSpPr>
        <p:spPr/>
        <p:txBody>
          <a:bodyPr/>
          <a:lstStyle/>
          <a:p>
            <a:r>
              <a:rPr lang="en-US" dirty="0" smtClean="0"/>
              <a:t>For</a:t>
            </a:r>
          </a:p>
          <a:p>
            <a:r>
              <a:rPr lang="en-US" dirty="0" smtClean="0"/>
              <a:t>Do while</a:t>
            </a:r>
          </a:p>
          <a:p>
            <a:r>
              <a:rPr lang="en-US" dirty="0" smtClean="0"/>
              <a:t>While</a:t>
            </a:r>
          </a:p>
          <a:p>
            <a:r>
              <a:rPr lang="en-US" dirty="0" smtClean="0"/>
              <a:t>Assignment – Print  triangle of numbers</a:t>
            </a:r>
            <a:endParaRPr lang="en-IN" dirty="0"/>
          </a:p>
        </p:txBody>
      </p:sp>
      <p:sp>
        <p:nvSpPr>
          <p:cNvPr id="4" name="Footer Placeholder 3"/>
          <p:cNvSpPr>
            <a:spLocks noGrp="1"/>
          </p:cNvSpPr>
          <p:nvPr>
            <p:ph type="ftr" sz="quarter" idx="11"/>
          </p:nvPr>
        </p:nvSpPr>
        <p:spPr/>
        <p:txBody>
          <a:bodyPr/>
          <a:lstStyle/>
          <a:p>
            <a:r>
              <a:rPr lang="en-IN" smtClean="0"/>
              <a:t>Presented By: Ashu Jauhari</a:t>
            </a:r>
            <a:endParaRPr lang="en-IN" dirty="0"/>
          </a:p>
        </p:txBody>
      </p:sp>
      <p:sp>
        <p:nvSpPr>
          <p:cNvPr id="5" name="Slide Number Placeholder 4"/>
          <p:cNvSpPr>
            <a:spLocks noGrp="1"/>
          </p:cNvSpPr>
          <p:nvPr>
            <p:ph type="sldNum" sz="quarter" idx="12"/>
          </p:nvPr>
        </p:nvSpPr>
        <p:spPr/>
        <p:txBody>
          <a:bodyPr/>
          <a:lstStyle/>
          <a:p>
            <a:fld id="{2A013F82-EE5E-44EE-A61D-E31C6657F26F}" type="slidenum">
              <a:rPr lang="en-IN" smtClean="0"/>
              <a:t>15</a:t>
            </a:fld>
            <a:endParaRPr lang="en-IN"/>
          </a:p>
        </p:txBody>
      </p:sp>
    </p:spTree>
    <p:extLst>
      <p:ext uri="{BB962C8B-B14F-4D97-AF65-F5344CB8AC3E}">
        <p14:creationId xmlns:p14="http://schemas.microsoft.com/office/powerpoint/2010/main" val="3462301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String</a:t>
            </a:r>
            <a:endParaRPr lang="en-IN" dirty="0"/>
          </a:p>
        </p:txBody>
      </p:sp>
      <p:sp>
        <p:nvSpPr>
          <p:cNvPr id="3" name="Content Placeholder 2"/>
          <p:cNvSpPr>
            <a:spLocks noGrp="1"/>
          </p:cNvSpPr>
          <p:nvPr>
            <p:ph idx="1"/>
          </p:nvPr>
        </p:nvSpPr>
        <p:spPr/>
        <p:txBody>
          <a:bodyPr>
            <a:normAutofit lnSpcReduction="10000"/>
          </a:bodyPr>
          <a:lstStyle/>
          <a:p>
            <a:r>
              <a:rPr lang="en-US" dirty="0" err="1" smtClean="0"/>
              <a:t>Concat</a:t>
            </a:r>
            <a:endParaRPr lang="en-US" dirty="0" smtClean="0"/>
          </a:p>
          <a:p>
            <a:r>
              <a:rPr lang="en-US" dirty="0" smtClean="0"/>
              <a:t>Equals</a:t>
            </a:r>
          </a:p>
          <a:p>
            <a:r>
              <a:rPr lang="en-US" dirty="0" err="1" smtClean="0"/>
              <a:t>toLowerCase</a:t>
            </a:r>
            <a:endParaRPr lang="en-US" dirty="0" smtClean="0"/>
          </a:p>
          <a:p>
            <a:r>
              <a:rPr lang="en-US" dirty="0" smtClean="0"/>
              <a:t>substring</a:t>
            </a:r>
          </a:p>
          <a:p>
            <a:r>
              <a:rPr lang="en-US" dirty="0" err="1" smtClean="0"/>
              <a:t>indexOf</a:t>
            </a:r>
            <a:endParaRPr lang="en-US" dirty="0" smtClean="0"/>
          </a:p>
          <a:p>
            <a:r>
              <a:rPr lang="en-US" dirty="0" err="1" smtClean="0"/>
              <a:t>charAt</a:t>
            </a:r>
            <a:r>
              <a:rPr lang="en-US" dirty="0" smtClean="0"/>
              <a:t>	</a:t>
            </a:r>
          </a:p>
          <a:p>
            <a:pPr marL="0" indent="0">
              <a:buNone/>
            </a:pPr>
            <a:r>
              <a:rPr lang="en-US" dirty="0" err="1" smtClean="0"/>
              <a:t>Assignement</a:t>
            </a:r>
            <a:endParaRPr lang="en-US" dirty="0"/>
          </a:p>
          <a:p>
            <a:pPr marL="457200" indent="-457200">
              <a:buAutoNum type="arabicPeriod"/>
            </a:pPr>
            <a:r>
              <a:rPr lang="en-US" dirty="0" smtClean="0"/>
              <a:t>Check string palindrome </a:t>
            </a:r>
          </a:p>
          <a:p>
            <a:pPr marL="457200" indent="-457200">
              <a:buAutoNum type="arabicPeriod"/>
            </a:pPr>
            <a:r>
              <a:rPr lang="en-US" dirty="0" smtClean="0"/>
              <a:t>Reverse the string</a:t>
            </a:r>
          </a:p>
          <a:p>
            <a:pPr marL="457200" indent="-457200">
              <a:buAutoNum type="arabicPeriod"/>
            </a:pPr>
            <a:endParaRPr lang="en-US" dirty="0" smtClean="0"/>
          </a:p>
          <a:p>
            <a:pPr marL="0" indent="0">
              <a:buNone/>
            </a:pPr>
            <a:endParaRPr lang="en-US" dirty="0" smtClean="0"/>
          </a:p>
          <a:p>
            <a:endParaRPr lang="en-IN" dirty="0"/>
          </a:p>
        </p:txBody>
      </p:sp>
      <p:sp>
        <p:nvSpPr>
          <p:cNvPr id="4" name="Footer Placeholder 3"/>
          <p:cNvSpPr>
            <a:spLocks noGrp="1"/>
          </p:cNvSpPr>
          <p:nvPr>
            <p:ph type="ftr" sz="quarter" idx="11"/>
          </p:nvPr>
        </p:nvSpPr>
        <p:spPr/>
        <p:txBody>
          <a:bodyPr/>
          <a:lstStyle/>
          <a:p>
            <a:r>
              <a:rPr lang="en-IN" smtClean="0"/>
              <a:t>Presented By: Ashu Jauhari</a:t>
            </a:r>
            <a:endParaRPr lang="en-IN" dirty="0"/>
          </a:p>
        </p:txBody>
      </p:sp>
      <p:sp>
        <p:nvSpPr>
          <p:cNvPr id="5" name="Slide Number Placeholder 4"/>
          <p:cNvSpPr>
            <a:spLocks noGrp="1"/>
          </p:cNvSpPr>
          <p:nvPr>
            <p:ph type="sldNum" sz="quarter" idx="12"/>
          </p:nvPr>
        </p:nvSpPr>
        <p:spPr/>
        <p:txBody>
          <a:bodyPr/>
          <a:lstStyle/>
          <a:p>
            <a:fld id="{2A013F82-EE5E-44EE-A61D-E31C6657F26F}" type="slidenum">
              <a:rPr lang="en-IN" smtClean="0"/>
              <a:t>16</a:t>
            </a:fld>
            <a:endParaRPr lang="en-IN"/>
          </a:p>
        </p:txBody>
      </p:sp>
    </p:spTree>
    <p:extLst>
      <p:ext uri="{BB962C8B-B14F-4D97-AF65-F5344CB8AC3E}">
        <p14:creationId xmlns:p14="http://schemas.microsoft.com/office/powerpoint/2010/main" val="1835874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String Pool</a:t>
            </a:r>
            <a:endParaRPr lang="en-IN" dirty="0"/>
          </a:p>
        </p:txBody>
      </p:sp>
      <p:sp>
        <p:nvSpPr>
          <p:cNvPr id="3" name="Content Placeholder 2"/>
          <p:cNvSpPr>
            <a:spLocks noGrp="1"/>
          </p:cNvSpPr>
          <p:nvPr>
            <p:ph idx="1"/>
          </p:nvPr>
        </p:nvSpPr>
        <p:spPr/>
        <p:txBody>
          <a:bodyPr/>
          <a:lstStyle/>
          <a:p>
            <a:r>
              <a:rPr lang="en-IN" b="1" dirty="0"/>
              <a:t>String pool</a:t>
            </a:r>
            <a:r>
              <a:rPr lang="en-IN" dirty="0"/>
              <a:t> is nothing but a storage area in </a:t>
            </a:r>
            <a:r>
              <a:rPr lang="en-IN" dirty="0">
                <a:hlinkClick r:id="rId2"/>
              </a:rPr>
              <a:t>Java heap</a:t>
            </a:r>
            <a:r>
              <a:rPr lang="en-IN" dirty="0"/>
              <a:t> where string literals stores. It is also known as </a:t>
            </a:r>
            <a:r>
              <a:rPr lang="en-IN" b="1" dirty="0"/>
              <a:t>String Intern Pool</a:t>
            </a:r>
            <a:r>
              <a:rPr lang="en-IN" dirty="0"/>
              <a:t> or </a:t>
            </a:r>
            <a:r>
              <a:rPr lang="en-IN" b="1" dirty="0"/>
              <a:t>String Constant Pool</a:t>
            </a:r>
            <a:r>
              <a:rPr lang="en-IN" dirty="0"/>
              <a:t>. </a:t>
            </a:r>
          </a:p>
        </p:txBody>
      </p:sp>
      <p:sp>
        <p:nvSpPr>
          <p:cNvPr id="4" name="Footer Placeholder 3"/>
          <p:cNvSpPr>
            <a:spLocks noGrp="1"/>
          </p:cNvSpPr>
          <p:nvPr>
            <p:ph type="ftr" sz="quarter" idx="11"/>
          </p:nvPr>
        </p:nvSpPr>
        <p:spPr/>
        <p:txBody>
          <a:bodyPr/>
          <a:lstStyle/>
          <a:p>
            <a:r>
              <a:rPr lang="en-IN" smtClean="0"/>
              <a:t>Presented By: Ashu Jauhari</a:t>
            </a:r>
            <a:endParaRPr lang="en-IN" dirty="0"/>
          </a:p>
        </p:txBody>
      </p:sp>
      <p:sp>
        <p:nvSpPr>
          <p:cNvPr id="5" name="Slide Number Placeholder 4"/>
          <p:cNvSpPr>
            <a:spLocks noGrp="1"/>
          </p:cNvSpPr>
          <p:nvPr>
            <p:ph type="sldNum" sz="quarter" idx="12"/>
          </p:nvPr>
        </p:nvSpPr>
        <p:spPr/>
        <p:txBody>
          <a:bodyPr/>
          <a:lstStyle/>
          <a:p>
            <a:fld id="{2A013F82-EE5E-44EE-A61D-E31C6657F26F}" type="slidenum">
              <a:rPr lang="en-IN" smtClean="0"/>
              <a:t>17</a:t>
            </a:fld>
            <a:endParaRPr lang="en-IN"/>
          </a:p>
        </p:txBody>
      </p:sp>
      <p:pic>
        <p:nvPicPr>
          <p:cNvPr id="6" name="Picture 5"/>
          <p:cNvPicPr>
            <a:picLocks noChangeAspect="1"/>
          </p:cNvPicPr>
          <p:nvPr/>
        </p:nvPicPr>
        <p:blipFill>
          <a:blip r:embed="rId3"/>
          <a:stretch>
            <a:fillRect/>
          </a:stretch>
        </p:blipFill>
        <p:spPr>
          <a:xfrm>
            <a:off x="2277988" y="2492896"/>
            <a:ext cx="8069796" cy="3742930"/>
          </a:xfrm>
          <a:prstGeom prst="rect">
            <a:avLst/>
          </a:prstGeom>
        </p:spPr>
      </p:pic>
    </p:spTree>
    <p:extLst>
      <p:ext uri="{BB962C8B-B14F-4D97-AF65-F5344CB8AC3E}">
        <p14:creationId xmlns:p14="http://schemas.microsoft.com/office/powerpoint/2010/main" val="507156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StringBuilder</a:t>
            </a:r>
            <a:r>
              <a:rPr lang="en-US" dirty="0" smtClean="0"/>
              <a:t> and String Buffer</a:t>
            </a:r>
            <a:endParaRPr lang="en-IN" dirty="0"/>
          </a:p>
        </p:txBody>
      </p:sp>
      <p:pic>
        <p:nvPicPr>
          <p:cNvPr id="6" name="Content Placeholder 5"/>
          <p:cNvPicPr>
            <a:picLocks noGrp="1" noChangeAspect="1"/>
          </p:cNvPicPr>
          <p:nvPr>
            <p:ph idx="1"/>
          </p:nvPr>
        </p:nvPicPr>
        <p:blipFill>
          <a:blip r:embed="rId2"/>
          <a:stretch>
            <a:fillRect/>
          </a:stretch>
        </p:blipFill>
        <p:spPr>
          <a:xfrm>
            <a:off x="1341884" y="1143817"/>
            <a:ext cx="9134475" cy="1730351"/>
          </a:xfrm>
          <a:prstGeom prst="rect">
            <a:avLst/>
          </a:prstGeom>
        </p:spPr>
      </p:pic>
      <p:sp>
        <p:nvSpPr>
          <p:cNvPr id="4" name="Footer Placeholder 3"/>
          <p:cNvSpPr>
            <a:spLocks noGrp="1"/>
          </p:cNvSpPr>
          <p:nvPr>
            <p:ph type="ftr" sz="quarter" idx="11"/>
          </p:nvPr>
        </p:nvSpPr>
        <p:spPr/>
        <p:txBody>
          <a:bodyPr/>
          <a:lstStyle/>
          <a:p>
            <a:r>
              <a:rPr lang="en-IN" smtClean="0"/>
              <a:t>Presented By: Ashu Jauhari</a:t>
            </a:r>
            <a:endParaRPr lang="en-IN" dirty="0"/>
          </a:p>
        </p:txBody>
      </p:sp>
      <p:sp>
        <p:nvSpPr>
          <p:cNvPr id="5" name="Slide Number Placeholder 4"/>
          <p:cNvSpPr>
            <a:spLocks noGrp="1"/>
          </p:cNvSpPr>
          <p:nvPr>
            <p:ph type="sldNum" sz="quarter" idx="12"/>
          </p:nvPr>
        </p:nvSpPr>
        <p:spPr/>
        <p:txBody>
          <a:bodyPr/>
          <a:lstStyle/>
          <a:p>
            <a:fld id="{2A013F82-EE5E-44EE-A61D-E31C6657F26F}" type="slidenum">
              <a:rPr lang="en-IN" smtClean="0"/>
              <a:t>18</a:t>
            </a:fld>
            <a:endParaRPr lang="en-IN"/>
          </a:p>
        </p:txBody>
      </p:sp>
    </p:spTree>
    <p:extLst>
      <p:ext uri="{BB962C8B-B14F-4D97-AF65-F5344CB8AC3E}">
        <p14:creationId xmlns:p14="http://schemas.microsoft.com/office/powerpoint/2010/main" val="2540377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a:t>
            </a:r>
            <a:endParaRPr lang="en-IN" dirty="0"/>
          </a:p>
        </p:txBody>
      </p:sp>
      <p:sp>
        <p:nvSpPr>
          <p:cNvPr id="3" name="Content Placeholder 2"/>
          <p:cNvSpPr>
            <a:spLocks noGrp="1"/>
          </p:cNvSpPr>
          <p:nvPr>
            <p:ph idx="1"/>
          </p:nvPr>
        </p:nvSpPr>
        <p:spPr/>
        <p:txBody>
          <a:bodyPr/>
          <a:lstStyle/>
          <a:p>
            <a:r>
              <a:rPr lang="en-US" dirty="0" smtClean="0"/>
              <a:t>One Dimensional Array </a:t>
            </a:r>
          </a:p>
          <a:p>
            <a:r>
              <a:rPr lang="en-US" dirty="0" smtClean="0"/>
              <a:t>Multidimensional Array</a:t>
            </a:r>
          </a:p>
          <a:p>
            <a:pPr lvl="2"/>
            <a:endParaRPr lang="en-US" dirty="0"/>
          </a:p>
          <a:p>
            <a:endParaRPr lang="en-US" dirty="0" smtClean="0"/>
          </a:p>
          <a:p>
            <a:endParaRPr lang="en-US" dirty="0"/>
          </a:p>
          <a:p>
            <a:r>
              <a:rPr lang="en-US" dirty="0" smtClean="0"/>
              <a:t>Assignment –</a:t>
            </a:r>
          </a:p>
          <a:p>
            <a:r>
              <a:rPr lang="en-US" dirty="0" smtClean="0"/>
              <a:t> Find the average and sum of salary.</a:t>
            </a:r>
          </a:p>
          <a:p>
            <a:r>
              <a:rPr lang="en-US" dirty="0" smtClean="0"/>
              <a:t>Find top most salary</a:t>
            </a:r>
          </a:p>
        </p:txBody>
      </p:sp>
      <p:sp>
        <p:nvSpPr>
          <p:cNvPr id="4" name="Footer Placeholder 3"/>
          <p:cNvSpPr>
            <a:spLocks noGrp="1"/>
          </p:cNvSpPr>
          <p:nvPr>
            <p:ph type="ftr" sz="quarter" idx="11"/>
          </p:nvPr>
        </p:nvSpPr>
        <p:spPr/>
        <p:txBody>
          <a:bodyPr/>
          <a:lstStyle/>
          <a:p>
            <a:r>
              <a:rPr lang="en-IN" smtClean="0"/>
              <a:t>Presented By: Ashu Jauhari</a:t>
            </a:r>
            <a:endParaRPr lang="en-IN" dirty="0"/>
          </a:p>
        </p:txBody>
      </p:sp>
      <p:sp>
        <p:nvSpPr>
          <p:cNvPr id="5" name="Slide Number Placeholder 4"/>
          <p:cNvSpPr>
            <a:spLocks noGrp="1"/>
          </p:cNvSpPr>
          <p:nvPr>
            <p:ph type="sldNum" sz="quarter" idx="12"/>
          </p:nvPr>
        </p:nvSpPr>
        <p:spPr/>
        <p:txBody>
          <a:bodyPr/>
          <a:lstStyle/>
          <a:p>
            <a:fld id="{2A013F82-EE5E-44EE-A61D-E31C6657F26F}" type="slidenum">
              <a:rPr lang="en-IN" smtClean="0"/>
              <a:t>19</a:t>
            </a:fld>
            <a:endParaRPr lang="en-IN"/>
          </a:p>
        </p:txBody>
      </p:sp>
      <p:pic>
        <p:nvPicPr>
          <p:cNvPr id="7" name="Picture 6"/>
          <p:cNvPicPr>
            <a:picLocks noChangeAspect="1"/>
          </p:cNvPicPr>
          <p:nvPr/>
        </p:nvPicPr>
        <p:blipFill>
          <a:blip r:embed="rId2"/>
          <a:stretch>
            <a:fillRect/>
          </a:stretch>
        </p:blipFill>
        <p:spPr>
          <a:xfrm>
            <a:off x="7712453" y="982647"/>
            <a:ext cx="3086367" cy="800169"/>
          </a:xfrm>
          <a:prstGeom prst="rect">
            <a:avLst/>
          </a:prstGeom>
        </p:spPr>
      </p:pic>
      <p:pic>
        <p:nvPicPr>
          <p:cNvPr id="8" name="Picture 7"/>
          <p:cNvPicPr>
            <a:picLocks noChangeAspect="1"/>
          </p:cNvPicPr>
          <p:nvPr/>
        </p:nvPicPr>
        <p:blipFill>
          <a:blip r:embed="rId3"/>
          <a:stretch>
            <a:fillRect/>
          </a:stretch>
        </p:blipFill>
        <p:spPr>
          <a:xfrm>
            <a:off x="7712453" y="1838390"/>
            <a:ext cx="3764606" cy="2568163"/>
          </a:xfrm>
          <a:prstGeom prst="rect">
            <a:avLst/>
          </a:prstGeom>
        </p:spPr>
      </p:pic>
    </p:spTree>
    <p:extLst>
      <p:ext uri="{BB962C8B-B14F-4D97-AF65-F5344CB8AC3E}">
        <p14:creationId xmlns:p14="http://schemas.microsoft.com/office/powerpoint/2010/main" val="1333021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Java?</a:t>
            </a:r>
            <a:r>
              <a:rPr lang="en-IN" dirty="0"/>
              <a:t/>
            </a:r>
            <a:br>
              <a:rPr lang="en-IN" dirty="0"/>
            </a:br>
            <a:endParaRPr lang="en-IN" dirty="0"/>
          </a:p>
        </p:txBody>
      </p:sp>
      <p:sp>
        <p:nvSpPr>
          <p:cNvPr id="3" name="Content Placeholder 2"/>
          <p:cNvSpPr>
            <a:spLocks noGrp="1"/>
          </p:cNvSpPr>
          <p:nvPr>
            <p:ph idx="1"/>
          </p:nvPr>
        </p:nvSpPr>
        <p:spPr>
          <a:xfrm>
            <a:off x="1522413" y="1268761"/>
            <a:ext cx="9134391" cy="1296143"/>
          </a:xfrm>
        </p:spPr>
        <p:txBody>
          <a:bodyPr/>
          <a:lstStyle/>
          <a:p>
            <a:r>
              <a:rPr lang="en-IN" b="1" dirty="0" smtClean="0"/>
              <a:t>Java</a:t>
            </a:r>
            <a:r>
              <a:rPr lang="en-IN" dirty="0"/>
              <a:t> is a general-purpose, class-based, object-oriented programming language designed for having lesser implementation dependencies. </a:t>
            </a:r>
            <a:r>
              <a:rPr lang="en-IN" dirty="0" smtClean="0"/>
              <a:t>n </a:t>
            </a:r>
            <a:r>
              <a:rPr lang="en-IN" dirty="0"/>
              <a:t>Microsystems in 1995</a:t>
            </a:r>
            <a:r>
              <a:rPr lang="en-IN" dirty="0" smtClean="0"/>
              <a:t>.</a:t>
            </a:r>
          </a:p>
        </p:txBody>
      </p:sp>
      <p:sp>
        <p:nvSpPr>
          <p:cNvPr id="4" name="Footer Placeholder 3"/>
          <p:cNvSpPr>
            <a:spLocks noGrp="1"/>
          </p:cNvSpPr>
          <p:nvPr>
            <p:ph type="ftr" sz="quarter" idx="11"/>
          </p:nvPr>
        </p:nvSpPr>
        <p:spPr/>
        <p:txBody>
          <a:bodyPr/>
          <a:lstStyle/>
          <a:p>
            <a:r>
              <a:rPr lang="en-IN" smtClean="0"/>
              <a:t>Presented By: Ashu Jauhari</a:t>
            </a:r>
            <a:endParaRPr lang="en-IN" dirty="0"/>
          </a:p>
        </p:txBody>
      </p:sp>
      <p:sp>
        <p:nvSpPr>
          <p:cNvPr id="5" name="Slide Number Placeholder 4"/>
          <p:cNvSpPr>
            <a:spLocks noGrp="1"/>
          </p:cNvSpPr>
          <p:nvPr>
            <p:ph type="sldNum" sz="quarter" idx="12"/>
          </p:nvPr>
        </p:nvSpPr>
        <p:spPr/>
        <p:txBody>
          <a:bodyPr/>
          <a:lstStyle/>
          <a:p>
            <a:fld id="{2A013F82-EE5E-44EE-A61D-E31C6657F26F}" type="slidenum">
              <a:rPr lang="en-IN" smtClean="0"/>
              <a:t>2</a:t>
            </a:fld>
            <a:endParaRPr lang="en-IN"/>
          </a:p>
        </p:txBody>
      </p:sp>
    </p:spTree>
    <p:extLst>
      <p:ext uri="{BB962C8B-B14F-4D97-AF65-F5344CB8AC3E}">
        <p14:creationId xmlns:p14="http://schemas.microsoft.com/office/powerpoint/2010/main" val="1547406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Multidimensional Array</a:t>
            </a:r>
            <a:endParaRPr lang="en-IN" dirty="0"/>
          </a:p>
        </p:txBody>
      </p:sp>
      <p:sp>
        <p:nvSpPr>
          <p:cNvPr id="3" name="Content Placeholder 2"/>
          <p:cNvSpPr>
            <a:spLocks noGrp="1"/>
          </p:cNvSpPr>
          <p:nvPr>
            <p:ph idx="1"/>
          </p:nvPr>
        </p:nvSpPr>
        <p:spPr/>
        <p:txBody>
          <a:bodyPr/>
          <a:lstStyle/>
          <a:p>
            <a:r>
              <a:rPr lang="en-IN" dirty="0"/>
              <a:t> </a:t>
            </a:r>
            <a:r>
              <a:rPr lang="en-IN" b="1" dirty="0" err="1"/>
              <a:t>int</a:t>
            </a:r>
            <a:r>
              <a:rPr lang="en-IN" b="1" dirty="0"/>
              <a:t>[][] a = {</a:t>
            </a:r>
          </a:p>
          <a:p>
            <a:r>
              <a:rPr lang="en-IN" dirty="0"/>
              <a:t>            {1, 2, 3}, </a:t>
            </a:r>
          </a:p>
          <a:p>
            <a:r>
              <a:rPr lang="en-IN" dirty="0"/>
              <a:t>            {4, 5, 6, 9}, </a:t>
            </a:r>
          </a:p>
          <a:p>
            <a:r>
              <a:rPr lang="en-IN" dirty="0"/>
              <a:t>            {7}, </a:t>
            </a:r>
          </a:p>
          <a:p>
            <a:r>
              <a:rPr lang="en-IN" dirty="0"/>
              <a:t>        };</a:t>
            </a:r>
          </a:p>
        </p:txBody>
      </p:sp>
      <p:sp>
        <p:nvSpPr>
          <p:cNvPr id="4" name="Footer Placeholder 3"/>
          <p:cNvSpPr>
            <a:spLocks noGrp="1"/>
          </p:cNvSpPr>
          <p:nvPr>
            <p:ph type="ftr" sz="quarter" idx="11"/>
          </p:nvPr>
        </p:nvSpPr>
        <p:spPr/>
        <p:txBody>
          <a:bodyPr/>
          <a:lstStyle/>
          <a:p>
            <a:r>
              <a:rPr lang="en-IN" smtClean="0"/>
              <a:t>Presented By: Ashu Jauhari</a:t>
            </a:r>
            <a:endParaRPr lang="en-IN" dirty="0"/>
          </a:p>
        </p:txBody>
      </p:sp>
      <p:sp>
        <p:nvSpPr>
          <p:cNvPr id="5" name="Slide Number Placeholder 4"/>
          <p:cNvSpPr>
            <a:spLocks noGrp="1"/>
          </p:cNvSpPr>
          <p:nvPr>
            <p:ph type="sldNum" sz="quarter" idx="12"/>
          </p:nvPr>
        </p:nvSpPr>
        <p:spPr/>
        <p:txBody>
          <a:bodyPr/>
          <a:lstStyle/>
          <a:p>
            <a:fld id="{2A013F82-EE5E-44EE-A61D-E31C6657F26F}" type="slidenum">
              <a:rPr lang="en-IN" smtClean="0"/>
              <a:t>20</a:t>
            </a:fld>
            <a:endParaRPr lang="en-IN"/>
          </a:p>
        </p:txBody>
      </p:sp>
      <p:pic>
        <p:nvPicPr>
          <p:cNvPr id="6" name="Picture 5"/>
          <p:cNvPicPr>
            <a:picLocks noChangeAspect="1"/>
          </p:cNvPicPr>
          <p:nvPr/>
        </p:nvPicPr>
        <p:blipFill>
          <a:blip r:embed="rId2"/>
          <a:stretch>
            <a:fillRect/>
          </a:stretch>
        </p:blipFill>
        <p:spPr>
          <a:xfrm>
            <a:off x="4870276" y="1315275"/>
            <a:ext cx="5328592" cy="3651072"/>
          </a:xfrm>
          <a:prstGeom prst="rect">
            <a:avLst/>
          </a:prstGeom>
        </p:spPr>
      </p:pic>
    </p:spTree>
    <p:extLst>
      <p:ext uri="{BB962C8B-B14F-4D97-AF65-F5344CB8AC3E}">
        <p14:creationId xmlns:p14="http://schemas.microsoft.com/office/powerpoint/2010/main" val="2311421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a:t>
            </a:r>
            <a:endParaRPr lang="en-IN" dirty="0"/>
          </a:p>
        </p:txBody>
      </p:sp>
      <p:sp>
        <p:nvSpPr>
          <p:cNvPr id="3" name="Content Placeholder 2"/>
          <p:cNvSpPr>
            <a:spLocks noGrp="1"/>
          </p:cNvSpPr>
          <p:nvPr>
            <p:ph idx="1"/>
          </p:nvPr>
        </p:nvSpPr>
        <p:spPr/>
        <p:txBody>
          <a:bodyPr/>
          <a:lstStyle/>
          <a:p>
            <a:r>
              <a:rPr lang="en-US" dirty="0" smtClean="0"/>
              <a:t>Advantages</a:t>
            </a:r>
          </a:p>
          <a:p>
            <a:pPr lvl="1"/>
            <a:r>
              <a:rPr lang="en-US" dirty="0" smtClean="0"/>
              <a:t>Code Optimization</a:t>
            </a:r>
          </a:p>
          <a:p>
            <a:pPr lvl="1"/>
            <a:r>
              <a:rPr lang="en-US" dirty="0" smtClean="0"/>
              <a:t>Random Access</a:t>
            </a:r>
          </a:p>
          <a:p>
            <a:r>
              <a:rPr lang="en-US" dirty="0" smtClean="0"/>
              <a:t>Disadvantages</a:t>
            </a:r>
          </a:p>
          <a:p>
            <a:pPr lvl="1"/>
            <a:r>
              <a:rPr lang="en-US" dirty="0" smtClean="0"/>
              <a:t>Size Limit</a:t>
            </a:r>
          </a:p>
          <a:p>
            <a:pPr lvl="1"/>
            <a:endParaRPr lang="en-US" dirty="0" smtClean="0"/>
          </a:p>
        </p:txBody>
      </p:sp>
      <p:sp>
        <p:nvSpPr>
          <p:cNvPr id="4" name="Footer Placeholder 3"/>
          <p:cNvSpPr>
            <a:spLocks noGrp="1"/>
          </p:cNvSpPr>
          <p:nvPr>
            <p:ph type="ftr" sz="quarter" idx="11"/>
          </p:nvPr>
        </p:nvSpPr>
        <p:spPr/>
        <p:txBody>
          <a:bodyPr/>
          <a:lstStyle/>
          <a:p>
            <a:r>
              <a:rPr lang="en-IN" smtClean="0"/>
              <a:t>Presented By: Ashu Jauhari</a:t>
            </a:r>
            <a:endParaRPr lang="en-IN" dirty="0"/>
          </a:p>
        </p:txBody>
      </p:sp>
      <p:sp>
        <p:nvSpPr>
          <p:cNvPr id="5" name="Slide Number Placeholder 4"/>
          <p:cNvSpPr>
            <a:spLocks noGrp="1"/>
          </p:cNvSpPr>
          <p:nvPr>
            <p:ph type="sldNum" sz="quarter" idx="12"/>
          </p:nvPr>
        </p:nvSpPr>
        <p:spPr/>
        <p:txBody>
          <a:bodyPr/>
          <a:lstStyle/>
          <a:p>
            <a:fld id="{2A013F82-EE5E-44EE-A61D-E31C6657F26F}" type="slidenum">
              <a:rPr lang="en-IN" smtClean="0"/>
              <a:t>21</a:t>
            </a:fld>
            <a:endParaRPr lang="en-IN"/>
          </a:p>
        </p:txBody>
      </p:sp>
    </p:spTree>
    <p:extLst>
      <p:ext uri="{BB962C8B-B14F-4D97-AF65-F5344CB8AC3E}">
        <p14:creationId xmlns:p14="http://schemas.microsoft.com/office/powerpoint/2010/main" val="3714098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a:t>
            </a:r>
            <a:endParaRPr lang="en-IN" dirty="0"/>
          </a:p>
        </p:txBody>
      </p:sp>
      <p:sp>
        <p:nvSpPr>
          <p:cNvPr id="3" name="Content Placeholder 2"/>
          <p:cNvSpPr>
            <a:spLocks noGrp="1"/>
          </p:cNvSpPr>
          <p:nvPr>
            <p:ph idx="1"/>
          </p:nvPr>
        </p:nvSpPr>
        <p:spPr/>
        <p:txBody>
          <a:bodyPr/>
          <a:lstStyle/>
          <a:p>
            <a:r>
              <a:rPr lang="en-US" dirty="0" smtClean="0"/>
              <a:t>User Defined Data Type</a:t>
            </a:r>
          </a:p>
          <a:p>
            <a:endParaRPr lang="en-US" dirty="0" smtClean="0"/>
          </a:p>
          <a:p>
            <a:endParaRPr lang="en-US" dirty="0"/>
          </a:p>
          <a:p>
            <a:endParaRPr lang="en-US" dirty="0" smtClean="0"/>
          </a:p>
          <a:p>
            <a:endParaRPr lang="en-US" dirty="0"/>
          </a:p>
          <a:p>
            <a:r>
              <a:rPr lang="en-IN" dirty="0">
                <a:hlinkClick r:id="rId2"/>
              </a:rPr>
              <a:t>https://</a:t>
            </a:r>
            <a:r>
              <a:rPr lang="en-IN" dirty="0" smtClean="0">
                <a:hlinkClick r:id="rId2"/>
              </a:rPr>
              <a:t>www.iitk.ac.in/esc101/05Aug/tutorial/java/concepts/class.html</a:t>
            </a:r>
            <a:r>
              <a:rPr lang="en-IN" dirty="0" smtClean="0"/>
              <a:t> </a:t>
            </a:r>
            <a:endParaRPr lang="en-IN" dirty="0"/>
          </a:p>
        </p:txBody>
      </p:sp>
      <p:sp>
        <p:nvSpPr>
          <p:cNvPr id="4" name="Footer Placeholder 3"/>
          <p:cNvSpPr>
            <a:spLocks noGrp="1"/>
          </p:cNvSpPr>
          <p:nvPr>
            <p:ph type="ftr" sz="quarter" idx="11"/>
          </p:nvPr>
        </p:nvSpPr>
        <p:spPr/>
        <p:txBody>
          <a:bodyPr/>
          <a:lstStyle/>
          <a:p>
            <a:r>
              <a:rPr lang="en-IN" smtClean="0"/>
              <a:t>Presented By: Ashu Jauhari</a:t>
            </a:r>
            <a:endParaRPr lang="en-IN" dirty="0"/>
          </a:p>
        </p:txBody>
      </p:sp>
      <p:sp>
        <p:nvSpPr>
          <p:cNvPr id="5" name="Slide Number Placeholder 4"/>
          <p:cNvSpPr>
            <a:spLocks noGrp="1"/>
          </p:cNvSpPr>
          <p:nvPr>
            <p:ph type="sldNum" sz="quarter" idx="12"/>
          </p:nvPr>
        </p:nvSpPr>
        <p:spPr/>
        <p:txBody>
          <a:bodyPr/>
          <a:lstStyle/>
          <a:p>
            <a:fld id="{2A013F82-EE5E-44EE-A61D-E31C6657F26F}" type="slidenum">
              <a:rPr lang="en-IN" smtClean="0"/>
              <a:t>22</a:t>
            </a:fld>
            <a:endParaRPr lang="en-IN"/>
          </a:p>
        </p:txBody>
      </p:sp>
    </p:spTree>
    <p:extLst>
      <p:ext uri="{BB962C8B-B14F-4D97-AF65-F5344CB8AC3E}">
        <p14:creationId xmlns:p14="http://schemas.microsoft.com/office/powerpoint/2010/main" val="1147089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a:t>
            </a:r>
            <a:endParaRPr lang="en-IN" dirty="0"/>
          </a:p>
        </p:txBody>
      </p:sp>
      <p:sp>
        <p:nvSpPr>
          <p:cNvPr id="3" name="Content Placeholder 2"/>
          <p:cNvSpPr>
            <a:spLocks noGrp="1"/>
          </p:cNvSpPr>
          <p:nvPr>
            <p:ph idx="1"/>
          </p:nvPr>
        </p:nvSpPr>
        <p:spPr/>
        <p:txBody>
          <a:bodyPr/>
          <a:lstStyle/>
          <a:p>
            <a:pPr fontAlgn="base"/>
            <a:r>
              <a:rPr lang="en-IN" dirty="0"/>
              <a:t>An object consists of : </a:t>
            </a:r>
          </a:p>
          <a:p>
            <a:pPr fontAlgn="base"/>
            <a:r>
              <a:rPr lang="en-IN" b="1" dirty="0"/>
              <a:t>State</a:t>
            </a:r>
            <a:r>
              <a:rPr lang="en-IN" dirty="0"/>
              <a:t>: It is represented by attributes of an object. It also reflects the properties of an object.</a:t>
            </a:r>
          </a:p>
          <a:p>
            <a:pPr fontAlgn="base"/>
            <a:r>
              <a:rPr lang="en-IN" b="1" dirty="0" err="1"/>
              <a:t>Behavior</a:t>
            </a:r>
            <a:r>
              <a:rPr lang="en-IN" dirty="0"/>
              <a:t>: It is represented by methods of an object. It also reflects the response of an object with other objects.</a:t>
            </a:r>
          </a:p>
          <a:p>
            <a:pPr fontAlgn="base"/>
            <a:r>
              <a:rPr lang="en-IN" b="1" dirty="0"/>
              <a:t>Identity</a:t>
            </a:r>
            <a:r>
              <a:rPr lang="en-IN" dirty="0"/>
              <a:t>: It gives a unique name to an object and enables one object to interact with other objects.</a:t>
            </a:r>
          </a:p>
          <a:p>
            <a:r>
              <a:rPr lang="en-US" dirty="0" err="1" smtClean="0"/>
              <a:t>Eg</a:t>
            </a:r>
            <a:r>
              <a:rPr lang="en-US" dirty="0" smtClean="0"/>
              <a:t>: Employee, Student</a:t>
            </a:r>
            <a:endParaRPr lang="en-IN" dirty="0"/>
          </a:p>
        </p:txBody>
      </p:sp>
      <p:sp>
        <p:nvSpPr>
          <p:cNvPr id="4" name="Footer Placeholder 3"/>
          <p:cNvSpPr>
            <a:spLocks noGrp="1"/>
          </p:cNvSpPr>
          <p:nvPr>
            <p:ph type="ftr" sz="quarter" idx="11"/>
          </p:nvPr>
        </p:nvSpPr>
        <p:spPr/>
        <p:txBody>
          <a:bodyPr/>
          <a:lstStyle/>
          <a:p>
            <a:r>
              <a:rPr lang="en-IN" smtClean="0"/>
              <a:t>Presented By: Ashu Jauhari</a:t>
            </a:r>
            <a:endParaRPr lang="en-IN" dirty="0"/>
          </a:p>
        </p:txBody>
      </p:sp>
      <p:sp>
        <p:nvSpPr>
          <p:cNvPr id="5" name="Slide Number Placeholder 4"/>
          <p:cNvSpPr>
            <a:spLocks noGrp="1"/>
          </p:cNvSpPr>
          <p:nvPr>
            <p:ph type="sldNum" sz="quarter" idx="12"/>
          </p:nvPr>
        </p:nvSpPr>
        <p:spPr/>
        <p:txBody>
          <a:bodyPr/>
          <a:lstStyle/>
          <a:p>
            <a:fld id="{2A013F82-EE5E-44EE-A61D-E31C6657F26F}" type="slidenum">
              <a:rPr lang="en-IN" smtClean="0"/>
              <a:t>23</a:t>
            </a:fld>
            <a:endParaRPr lang="en-IN"/>
          </a:p>
        </p:txBody>
      </p:sp>
    </p:spTree>
    <p:extLst>
      <p:ext uri="{BB962C8B-B14F-4D97-AF65-F5344CB8AC3E}">
        <p14:creationId xmlns:p14="http://schemas.microsoft.com/office/powerpoint/2010/main" val="3750279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Instance</a:t>
            </a:r>
            <a:endParaRPr lang="en-IN" dirty="0"/>
          </a:p>
        </p:txBody>
      </p:sp>
      <p:sp>
        <p:nvSpPr>
          <p:cNvPr id="3" name="Content Placeholder 2"/>
          <p:cNvSpPr>
            <a:spLocks noGrp="1"/>
          </p:cNvSpPr>
          <p:nvPr>
            <p:ph idx="1"/>
          </p:nvPr>
        </p:nvSpPr>
        <p:spPr/>
        <p:txBody>
          <a:bodyPr/>
          <a:lstStyle/>
          <a:p>
            <a:r>
              <a:rPr lang="en-IN" dirty="0"/>
              <a:t> An object is an instance of a class, and may be called a </a:t>
            </a:r>
            <a:r>
              <a:rPr lang="en-IN" b="1" dirty="0"/>
              <a:t>class instance</a:t>
            </a:r>
            <a:r>
              <a:rPr lang="en-IN" dirty="0"/>
              <a:t> or </a:t>
            </a:r>
            <a:r>
              <a:rPr lang="en-IN" b="1" dirty="0"/>
              <a:t>class object</a:t>
            </a:r>
            <a:r>
              <a:rPr lang="en-IN" dirty="0"/>
              <a:t>; instantiation is then also known as construction.</a:t>
            </a:r>
          </a:p>
        </p:txBody>
      </p:sp>
      <p:sp>
        <p:nvSpPr>
          <p:cNvPr id="4" name="Footer Placeholder 3"/>
          <p:cNvSpPr>
            <a:spLocks noGrp="1"/>
          </p:cNvSpPr>
          <p:nvPr>
            <p:ph type="ftr" sz="quarter" idx="11"/>
          </p:nvPr>
        </p:nvSpPr>
        <p:spPr/>
        <p:txBody>
          <a:bodyPr/>
          <a:lstStyle/>
          <a:p>
            <a:r>
              <a:rPr lang="en-IN" smtClean="0"/>
              <a:t>Presented By: Ashu Jauhari</a:t>
            </a:r>
            <a:endParaRPr lang="en-IN" dirty="0"/>
          </a:p>
        </p:txBody>
      </p:sp>
      <p:sp>
        <p:nvSpPr>
          <p:cNvPr id="5" name="Slide Number Placeholder 4"/>
          <p:cNvSpPr>
            <a:spLocks noGrp="1"/>
          </p:cNvSpPr>
          <p:nvPr>
            <p:ph type="sldNum" sz="quarter" idx="12"/>
          </p:nvPr>
        </p:nvSpPr>
        <p:spPr/>
        <p:txBody>
          <a:bodyPr/>
          <a:lstStyle/>
          <a:p>
            <a:fld id="{2A013F82-EE5E-44EE-A61D-E31C6657F26F}" type="slidenum">
              <a:rPr lang="en-IN" smtClean="0"/>
              <a:t>24</a:t>
            </a:fld>
            <a:endParaRPr lang="en-IN"/>
          </a:p>
        </p:txBody>
      </p:sp>
    </p:spTree>
    <p:extLst>
      <p:ext uri="{BB962C8B-B14F-4D97-AF65-F5344CB8AC3E}">
        <p14:creationId xmlns:p14="http://schemas.microsoft.com/office/powerpoint/2010/main" val="3159832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Vs Object Instance</a:t>
            </a:r>
            <a:endParaRPr lang="en-IN" dirty="0"/>
          </a:p>
        </p:txBody>
      </p:sp>
      <p:sp>
        <p:nvSpPr>
          <p:cNvPr id="3" name="Content Placeholder 2"/>
          <p:cNvSpPr>
            <a:spLocks noGrp="1"/>
          </p:cNvSpPr>
          <p:nvPr>
            <p:ph idx="1"/>
          </p:nvPr>
        </p:nvSpPr>
        <p:spPr/>
        <p:txBody>
          <a:bodyPr/>
          <a:lstStyle/>
          <a:p>
            <a:r>
              <a:rPr lang="en-IN" dirty="0"/>
              <a:t>An </a:t>
            </a:r>
            <a:r>
              <a:rPr lang="en-IN" b="1" dirty="0"/>
              <a:t>instance</a:t>
            </a:r>
            <a:r>
              <a:rPr lang="en-IN" dirty="0"/>
              <a:t> is a specific representation of an </a:t>
            </a:r>
            <a:r>
              <a:rPr lang="en-IN" b="1" dirty="0"/>
              <a:t>object</a:t>
            </a:r>
            <a:r>
              <a:rPr lang="en-IN" dirty="0"/>
              <a:t>. An </a:t>
            </a:r>
            <a:r>
              <a:rPr lang="en-IN" b="1" dirty="0"/>
              <a:t>object</a:t>
            </a:r>
            <a:r>
              <a:rPr lang="en-IN" dirty="0"/>
              <a:t> is a generic thing while an </a:t>
            </a:r>
            <a:r>
              <a:rPr lang="en-IN" b="1" dirty="0"/>
              <a:t>instance</a:t>
            </a:r>
            <a:r>
              <a:rPr lang="en-IN" dirty="0"/>
              <a:t> is a single </a:t>
            </a:r>
            <a:r>
              <a:rPr lang="en-IN" b="1" dirty="0"/>
              <a:t>object</a:t>
            </a:r>
            <a:r>
              <a:rPr lang="en-IN" dirty="0"/>
              <a:t> that has been created in memory. Usually an </a:t>
            </a:r>
            <a:r>
              <a:rPr lang="en-IN" b="1" dirty="0"/>
              <a:t>instance</a:t>
            </a:r>
            <a:r>
              <a:rPr lang="en-IN" dirty="0"/>
              <a:t> will have values assigned to it's properties that differentiates it from other </a:t>
            </a:r>
            <a:r>
              <a:rPr lang="en-IN" b="1" dirty="0"/>
              <a:t>instances</a:t>
            </a:r>
            <a:r>
              <a:rPr lang="en-IN" dirty="0"/>
              <a:t> of the type of </a:t>
            </a:r>
            <a:r>
              <a:rPr lang="en-IN" b="1" dirty="0"/>
              <a:t>object</a:t>
            </a:r>
            <a:r>
              <a:rPr lang="en-IN" dirty="0"/>
              <a:t>.</a:t>
            </a:r>
          </a:p>
        </p:txBody>
      </p:sp>
      <p:sp>
        <p:nvSpPr>
          <p:cNvPr id="4" name="Footer Placeholder 3"/>
          <p:cNvSpPr>
            <a:spLocks noGrp="1"/>
          </p:cNvSpPr>
          <p:nvPr>
            <p:ph type="ftr" sz="quarter" idx="11"/>
          </p:nvPr>
        </p:nvSpPr>
        <p:spPr/>
        <p:txBody>
          <a:bodyPr/>
          <a:lstStyle/>
          <a:p>
            <a:r>
              <a:rPr lang="en-IN" smtClean="0"/>
              <a:t>Presented By: Ashu Jauhari</a:t>
            </a:r>
            <a:endParaRPr lang="en-IN" dirty="0"/>
          </a:p>
        </p:txBody>
      </p:sp>
      <p:sp>
        <p:nvSpPr>
          <p:cNvPr id="5" name="Slide Number Placeholder 4"/>
          <p:cNvSpPr>
            <a:spLocks noGrp="1"/>
          </p:cNvSpPr>
          <p:nvPr>
            <p:ph type="sldNum" sz="quarter" idx="12"/>
          </p:nvPr>
        </p:nvSpPr>
        <p:spPr/>
        <p:txBody>
          <a:bodyPr/>
          <a:lstStyle/>
          <a:p>
            <a:fld id="{2A013F82-EE5E-44EE-A61D-E31C6657F26F}" type="slidenum">
              <a:rPr lang="en-IN" smtClean="0"/>
              <a:t>25</a:t>
            </a:fld>
            <a:endParaRPr lang="en-IN"/>
          </a:p>
        </p:txBody>
      </p:sp>
    </p:spTree>
    <p:extLst>
      <p:ext uri="{BB962C8B-B14F-4D97-AF65-F5344CB8AC3E}">
        <p14:creationId xmlns:p14="http://schemas.microsoft.com/office/powerpoint/2010/main" val="211763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ways to create Object</a:t>
            </a:r>
            <a:endParaRPr lang="en-IN" dirty="0"/>
          </a:p>
        </p:txBody>
      </p:sp>
      <p:sp>
        <p:nvSpPr>
          <p:cNvPr id="3" name="Content Placeholder 2"/>
          <p:cNvSpPr>
            <a:spLocks noGrp="1"/>
          </p:cNvSpPr>
          <p:nvPr>
            <p:ph idx="1"/>
          </p:nvPr>
        </p:nvSpPr>
        <p:spPr/>
        <p:txBody>
          <a:bodyPr/>
          <a:lstStyle/>
          <a:p>
            <a:r>
              <a:rPr lang="en-US" dirty="0" smtClean="0"/>
              <a:t>New Keyword</a:t>
            </a:r>
          </a:p>
          <a:p>
            <a:r>
              <a:rPr lang="en-IN" b="1" dirty="0"/>
              <a:t>Using </a:t>
            </a:r>
            <a:r>
              <a:rPr lang="en-IN" b="1" dirty="0" err="1"/>
              <a:t>newInstance</a:t>
            </a:r>
            <a:r>
              <a:rPr lang="en-IN" b="1" dirty="0"/>
              <a:t>() method of Class </a:t>
            </a:r>
            <a:r>
              <a:rPr lang="en-IN" b="1" dirty="0" err="1"/>
              <a:t>class</a:t>
            </a:r>
            <a:r>
              <a:rPr lang="en-IN" b="1" dirty="0"/>
              <a:t> </a:t>
            </a:r>
          </a:p>
          <a:p>
            <a:r>
              <a:rPr lang="en-IN" b="1" dirty="0"/>
              <a:t>Using </a:t>
            </a:r>
            <a:r>
              <a:rPr lang="en-IN" b="1" dirty="0" err="1"/>
              <a:t>newInstance</a:t>
            </a:r>
            <a:r>
              <a:rPr lang="en-IN" b="1" dirty="0"/>
              <a:t>() method of Constructor class</a:t>
            </a:r>
          </a:p>
          <a:p>
            <a:r>
              <a:rPr lang="en-IN" b="1" dirty="0"/>
              <a:t> Using clone() method:</a:t>
            </a:r>
          </a:p>
          <a:p>
            <a:r>
              <a:rPr lang="en-IN" b="1" dirty="0"/>
              <a:t>Using </a:t>
            </a:r>
            <a:r>
              <a:rPr lang="en-IN" b="1" dirty="0" smtClean="0"/>
              <a:t>Deserialization</a:t>
            </a:r>
            <a:endParaRPr lang="en-IN" b="1" dirty="0"/>
          </a:p>
        </p:txBody>
      </p:sp>
      <p:sp>
        <p:nvSpPr>
          <p:cNvPr id="4" name="Footer Placeholder 3"/>
          <p:cNvSpPr>
            <a:spLocks noGrp="1"/>
          </p:cNvSpPr>
          <p:nvPr>
            <p:ph type="ftr" sz="quarter" idx="11"/>
          </p:nvPr>
        </p:nvSpPr>
        <p:spPr/>
        <p:txBody>
          <a:bodyPr/>
          <a:lstStyle/>
          <a:p>
            <a:r>
              <a:rPr lang="en-IN" smtClean="0"/>
              <a:t>Presented By: Ashu Jauhari</a:t>
            </a:r>
            <a:endParaRPr lang="en-IN" dirty="0"/>
          </a:p>
        </p:txBody>
      </p:sp>
      <p:sp>
        <p:nvSpPr>
          <p:cNvPr id="5" name="Slide Number Placeholder 4"/>
          <p:cNvSpPr>
            <a:spLocks noGrp="1"/>
          </p:cNvSpPr>
          <p:nvPr>
            <p:ph type="sldNum" sz="quarter" idx="12"/>
          </p:nvPr>
        </p:nvSpPr>
        <p:spPr/>
        <p:txBody>
          <a:bodyPr/>
          <a:lstStyle/>
          <a:p>
            <a:fld id="{2A013F82-EE5E-44EE-A61D-E31C6657F26F}" type="slidenum">
              <a:rPr lang="en-IN" smtClean="0"/>
              <a:t>26</a:t>
            </a:fld>
            <a:endParaRPr lang="en-IN"/>
          </a:p>
        </p:txBody>
      </p:sp>
    </p:spTree>
    <p:extLst>
      <p:ext uri="{BB962C8B-B14F-4D97-AF65-F5344CB8AC3E}">
        <p14:creationId xmlns:p14="http://schemas.microsoft.com/office/powerpoint/2010/main" val="1042836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3852" y="-99392"/>
            <a:ext cx="9144001" cy="671736"/>
          </a:xfrm>
        </p:spPr>
        <p:txBody>
          <a:bodyPr/>
          <a:lstStyle/>
          <a:p>
            <a:r>
              <a:rPr lang="en-IN" dirty="0" smtClean="0"/>
              <a:t>Private Constructor</a:t>
            </a:r>
            <a:endParaRPr lang="en-IN" dirty="0"/>
          </a:p>
        </p:txBody>
      </p:sp>
      <p:sp>
        <p:nvSpPr>
          <p:cNvPr id="3" name="Content Placeholder 2"/>
          <p:cNvSpPr>
            <a:spLocks noGrp="1"/>
          </p:cNvSpPr>
          <p:nvPr>
            <p:ph idx="1"/>
          </p:nvPr>
        </p:nvSpPr>
        <p:spPr>
          <a:xfrm>
            <a:off x="549797" y="836712"/>
            <a:ext cx="10107008" cy="5183089"/>
          </a:xfrm>
        </p:spPr>
        <p:txBody>
          <a:bodyPr>
            <a:normAutofit/>
          </a:bodyPr>
          <a:lstStyle/>
          <a:p>
            <a:r>
              <a:rPr lang="en-IN" sz="2000" dirty="0"/>
              <a:t>The </a:t>
            </a:r>
            <a:r>
              <a:rPr lang="en-IN" sz="2000" b="1" dirty="0"/>
              <a:t>use of private constructor</a:t>
            </a:r>
            <a:r>
              <a:rPr lang="en-IN" sz="2000" dirty="0"/>
              <a:t> is to serve singleton classes. A singleton class is one which limits the number of objects creation to one. Using private constructor we can ensure that no more than one object can be created at a time. By providing a private constructor you prevent class instances from being created in any place other than this very class. </a:t>
            </a:r>
          </a:p>
        </p:txBody>
      </p:sp>
      <p:sp>
        <p:nvSpPr>
          <p:cNvPr id="4" name="Footer Placeholder 3"/>
          <p:cNvSpPr>
            <a:spLocks noGrp="1"/>
          </p:cNvSpPr>
          <p:nvPr>
            <p:ph type="ftr" sz="quarter" idx="11"/>
          </p:nvPr>
        </p:nvSpPr>
        <p:spPr/>
        <p:txBody>
          <a:bodyPr/>
          <a:lstStyle/>
          <a:p>
            <a:r>
              <a:rPr lang="en-IN" smtClean="0"/>
              <a:t>Presented By: Ashu Jauhari</a:t>
            </a:r>
            <a:endParaRPr lang="en-IN" dirty="0"/>
          </a:p>
        </p:txBody>
      </p:sp>
      <p:sp>
        <p:nvSpPr>
          <p:cNvPr id="5" name="Slide Number Placeholder 4"/>
          <p:cNvSpPr>
            <a:spLocks noGrp="1"/>
          </p:cNvSpPr>
          <p:nvPr>
            <p:ph type="sldNum" sz="quarter" idx="12"/>
          </p:nvPr>
        </p:nvSpPr>
        <p:spPr/>
        <p:txBody>
          <a:bodyPr/>
          <a:lstStyle/>
          <a:p>
            <a:fld id="{2A013F82-EE5E-44EE-A61D-E31C6657F26F}" type="slidenum">
              <a:rPr lang="en-IN" smtClean="0"/>
              <a:t>27</a:t>
            </a:fld>
            <a:endParaRPr lang="en-IN"/>
          </a:p>
        </p:txBody>
      </p:sp>
      <p:pic>
        <p:nvPicPr>
          <p:cNvPr id="6" name="Picture 5"/>
          <p:cNvPicPr>
            <a:picLocks noChangeAspect="1"/>
          </p:cNvPicPr>
          <p:nvPr/>
        </p:nvPicPr>
        <p:blipFill>
          <a:blip r:embed="rId2"/>
          <a:stretch>
            <a:fillRect/>
          </a:stretch>
        </p:blipFill>
        <p:spPr>
          <a:xfrm>
            <a:off x="6598467" y="2026552"/>
            <a:ext cx="5590357" cy="4788242"/>
          </a:xfrm>
          <a:prstGeom prst="rect">
            <a:avLst/>
          </a:prstGeom>
        </p:spPr>
      </p:pic>
    </p:spTree>
    <p:extLst>
      <p:ext uri="{BB962C8B-B14F-4D97-AF65-F5344CB8AC3E}">
        <p14:creationId xmlns:p14="http://schemas.microsoft.com/office/powerpoint/2010/main" val="2078611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Modifiers</a:t>
            </a:r>
            <a:endParaRPr lang="en-IN" dirty="0"/>
          </a:p>
        </p:txBody>
      </p:sp>
      <p:sp>
        <p:nvSpPr>
          <p:cNvPr id="4" name="Footer Placeholder 3"/>
          <p:cNvSpPr>
            <a:spLocks noGrp="1"/>
          </p:cNvSpPr>
          <p:nvPr>
            <p:ph type="ftr" sz="quarter" idx="11"/>
          </p:nvPr>
        </p:nvSpPr>
        <p:spPr/>
        <p:txBody>
          <a:bodyPr/>
          <a:lstStyle/>
          <a:p>
            <a:r>
              <a:rPr lang="en-IN" smtClean="0"/>
              <a:t>Presented By: Ashu Jauhari</a:t>
            </a:r>
            <a:endParaRPr lang="en-IN" dirty="0"/>
          </a:p>
        </p:txBody>
      </p:sp>
      <p:sp>
        <p:nvSpPr>
          <p:cNvPr id="5" name="Slide Number Placeholder 4"/>
          <p:cNvSpPr>
            <a:spLocks noGrp="1"/>
          </p:cNvSpPr>
          <p:nvPr>
            <p:ph type="sldNum" sz="quarter" idx="12"/>
          </p:nvPr>
        </p:nvSpPr>
        <p:spPr/>
        <p:txBody>
          <a:bodyPr/>
          <a:lstStyle/>
          <a:p>
            <a:fld id="{2A013F82-EE5E-44EE-A61D-E31C6657F26F}" type="slidenum">
              <a:rPr lang="en-IN" smtClean="0"/>
              <a:t>28</a:t>
            </a:fld>
            <a:endParaRPr lang="en-IN"/>
          </a:p>
        </p:txBody>
      </p:sp>
      <p:pic>
        <p:nvPicPr>
          <p:cNvPr id="6" name="Picture 5"/>
          <p:cNvPicPr>
            <a:picLocks noChangeAspect="1"/>
          </p:cNvPicPr>
          <p:nvPr/>
        </p:nvPicPr>
        <p:blipFill>
          <a:blip r:embed="rId2"/>
          <a:stretch>
            <a:fillRect/>
          </a:stretch>
        </p:blipFill>
        <p:spPr>
          <a:xfrm>
            <a:off x="1522412" y="1239041"/>
            <a:ext cx="9134391" cy="2072820"/>
          </a:xfrm>
          <a:prstGeom prst="rect">
            <a:avLst/>
          </a:prstGeom>
        </p:spPr>
      </p:pic>
    </p:spTree>
    <p:extLst>
      <p:ext uri="{BB962C8B-B14F-4D97-AF65-F5344CB8AC3E}">
        <p14:creationId xmlns:p14="http://schemas.microsoft.com/office/powerpoint/2010/main" val="630930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Constructor</a:t>
            </a:r>
            <a:endParaRPr lang="en-IN" dirty="0"/>
          </a:p>
        </p:txBody>
      </p:sp>
      <p:sp>
        <p:nvSpPr>
          <p:cNvPr id="3" name="Content Placeholder 2"/>
          <p:cNvSpPr>
            <a:spLocks noGrp="1"/>
          </p:cNvSpPr>
          <p:nvPr>
            <p:ph idx="1"/>
          </p:nvPr>
        </p:nvSpPr>
        <p:spPr/>
        <p:txBody>
          <a:bodyPr/>
          <a:lstStyle/>
          <a:p>
            <a:r>
              <a:rPr lang="en-IN" dirty="0"/>
              <a:t> constructor is a block of codes similar to the method. It is called when an instance of the </a:t>
            </a:r>
            <a:r>
              <a:rPr lang="en-IN" dirty="0">
                <a:hlinkClick r:id="rId2"/>
              </a:rPr>
              <a:t>class</a:t>
            </a:r>
            <a:r>
              <a:rPr lang="en-IN" dirty="0"/>
              <a:t> is created</a:t>
            </a:r>
            <a:r>
              <a:rPr lang="en-IN" dirty="0" smtClean="0"/>
              <a:t>.</a:t>
            </a:r>
          </a:p>
          <a:p>
            <a:r>
              <a:rPr lang="en-IN" dirty="0"/>
              <a:t>At the time of calling constructor, memory for the object is allocated in the memory</a:t>
            </a:r>
            <a:r>
              <a:rPr lang="en-IN" dirty="0" smtClean="0"/>
              <a:t>.</a:t>
            </a:r>
          </a:p>
          <a:p>
            <a:r>
              <a:rPr lang="en-IN" dirty="0"/>
              <a:t>Every time an object is created using the new() keyword, at least one constructor is called</a:t>
            </a:r>
            <a:r>
              <a:rPr lang="en-IN" dirty="0" smtClean="0"/>
              <a:t>.</a:t>
            </a:r>
          </a:p>
          <a:p>
            <a:r>
              <a:rPr lang="en-IN" dirty="0"/>
              <a:t>It calls a default constructor if there is no constructor available in the class</a:t>
            </a:r>
          </a:p>
        </p:txBody>
      </p:sp>
      <p:sp>
        <p:nvSpPr>
          <p:cNvPr id="4" name="Footer Placeholder 3"/>
          <p:cNvSpPr>
            <a:spLocks noGrp="1"/>
          </p:cNvSpPr>
          <p:nvPr>
            <p:ph type="ftr" sz="quarter" idx="11"/>
          </p:nvPr>
        </p:nvSpPr>
        <p:spPr/>
        <p:txBody>
          <a:bodyPr/>
          <a:lstStyle/>
          <a:p>
            <a:r>
              <a:rPr lang="en-IN" smtClean="0"/>
              <a:t>Presented By: Ashu Jauhari</a:t>
            </a:r>
            <a:endParaRPr lang="en-IN" dirty="0"/>
          </a:p>
        </p:txBody>
      </p:sp>
      <p:sp>
        <p:nvSpPr>
          <p:cNvPr id="5" name="Slide Number Placeholder 4"/>
          <p:cNvSpPr>
            <a:spLocks noGrp="1"/>
          </p:cNvSpPr>
          <p:nvPr>
            <p:ph type="sldNum" sz="quarter" idx="12"/>
          </p:nvPr>
        </p:nvSpPr>
        <p:spPr/>
        <p:txBody>
          <a:bodyPr/>
          <a:lstStyle/>
          <a:p>
            <a:fld id="{2A013F82-EE5E-44EE-A61D-E31C6657F26F}" type="slidenum">
              <a:rPr lang="en-IN" smtClean="0"/>
              <a:t>29</a:t>
            </a:fld>
            <a:endParaRPr lang="en-IN"/>
          </a:p>
        </p:txBody>
      </p:sp>
    </p:spTree>
    <p:extLst>
      <p:ext uri="{BB962C8B-B14F-4D97-AF65-F5344CB8AC3E}">
        <p14:creationId xmlns:p14="http://schemas.microsoft.com/office/powerpoint/2010/main" val="1010390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Used for?</a:t>
            </a:r>
            <a:endParaRPr lang="en-IN" dirty="0"/>
          </a:p>
        </p:txBody>
      </p:sp>
      <p:sp>
        <p:nvSpPr>
          <p:cNvPr id="3" name="Content Placeholder 2"/>
          <p:cNvSpPr>
            <a:spLocks noGrp="1"/>
          </p:cNvSpPr>
          <p:nvPr>
            <p:ph idx="1"/>
          </p:nvPr>
        </p:nvSpPr>
        <p:spPr/>
        <p:txBody>
          <a:bodyPr/>
          <a:lstStyle/>
          <a:p>
            <a:r>
              <a:rPr lang="en-IN" dirty="0"/>
              <a:t> Android </a:t>
            </a:r>
            <a:r>
              <a:rPr lang="en-IN" dirty="0" smtClean="0"/>
              <a:t>Apps</a:t>
            </a:r>
          </a:p>
          <a:p>
            <a:r>
              <a:rPr lang="en-IN" dirty="0"/>
              <a:t>Enterprise </a:t>
            </a:r>
            <a:r>
              <a:rPr lang="en-IN" dirty="0" smtClean="0"/>
              <a:t>Software</a:t>
            </a:r>
          </a:p>
          <a:p>
            <a:r>
              <a:rPr lang="en-IN" dirty="0"/>
              <a:t>Mobile java </a:t>
            </a:r>
            <a:r>
              <a:rPr lang="en-IN" dirty="0" smtClean="0"/>
              <a:t>Applications</a:t>
            </a:r>
          </a:p>
          <a:p>
            <a:r>
              <a:rPr lang="en-IN" dirty="0"/>
              <a:t>Scientific Computing Applications</a:t>
            </a:r>
          </a:p>
          <a:p>
            <a:r>
              <a:rPr lang="en-IN" dirty="0"/>
              <a:t>Big Data </a:t>
            </a:r>
            <a:r>
              <a:rPr lang="en-IN" dirty="0" smtClean="0"/>
              <a:t>Analytics</a:t>
            </a:r>
          </a:p>
          <a:p>
            <a:r>
              <a:rPr lang="en-IN" dirty="0"/>
              <a:t>Hardware </a:t>
            </a:r>
            <a:r>
              <a:rPr lang="en-IN" dirty="0" smtClean="0"/>
              <a:t>devices</a:t>
            </a:r>
          </a:p>
          <a:p>
            <a:r>
              <a:rPr lang="en-IN" dirty="0"/>
              <a:t>Server-Side Technologies like Apache, </a:t>
            </a:r>
            <a:r>
              <a:rPr lang="en-IN" dirty="0" err="1"/>
              <a:t>JBoss</a:t>
            </a:r>
            <a:r>
              <a:rPr lang="en-IN" dirty="0"/>
              <a:t>, </a:t>
            </a:r>
            <a:r>
              <a:rPr lang="en-IN" dirty="0" err="1"/>
              <a:t>GlassFish</a:t>
            </a:r>
            <a:r>
              <a:rPr lang="en-IN" dirty="0"/>
              <a:t>, etc.</a:t>
            </a:r>
          </a:p>
        </p:txBody>
      </p:sp>
      <p:sp>
        <p:nvSpPr>
          <p:cNvPr id="4" name="Footer Placeholder 3"/>
          <p:cNvSpPr>
            <a:spLocks noGrp="1"/>
          </p:cNvSpPr>
          <p:nvPr>
            <p:ph type="ftr" sz="quarter" idx="11"/>
          </p:nvPr>
        </p:nvSpPr>
        <p:spPr/>
        <p:txBody>
          <a:bodyPr/>
          <a:lstStyle/>
          <a:p>
            <a:r>
              <a:rPr lang="en-IN" smtClean="0"/>
              <a:t>Presented By: Ashu Jauhari</a:t>
            </a:r>
            <a:endParaRPr lang="en-IN" dirty="0"/>
          </a:p>
        </p:txBody>
      </p:sp>
      <p:sp>
        <p:nvSpPr>
          <p:cNvPr id="5" name="Slide Number Placeholder 4"/>
          <p:cNvSpPr>
            <a:spLocks noGrp="1"/>
          </p:cNvSpPr>
          <p:nvPr>
            <p:ph type="sldNum" sz="quarter" idx="12"/>
          </p:nvPr>
        </p:nvSpPr>
        <p:spPr/>
        <p:txBody>
          <a:bodyPr/>
          <a:lstStyle/>
          <a:p>
            <a:fld id="{2A013F82-EE5E-44EE-A61D-E31C6657F26F}" type="slidenum">
              <a:rPr lang="en-IN" smtClean="0"/>
              <a:t>3</a:t>
            </a:fld>
            <a:endParaRPr lang="en-IN"/>
          </a:p>
        </p:txBody>
      </p:sp>
    </p:spTree>
    <p:extLst>
      <p:ext uri="{BB962C8B-B14F-4D97-AF65-F5344CB8AC3E}">
        <p14:creationId xmlns:p14="http://schemas.microsoft.com/office/powerpoint/2010/main" val="378944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Rules of Constructor</a:t>
            </a:r>
            <a:br>
              <a:rPr lang="en-US" dirty="0" smtClean="0"/>
            </a:br>
            <a:endParaRPr lang="en-IN" dirty="0"/>
          </a:p>
        </p:txBody>
      </p:sp>
      <p:sp>
        <p:nvSpPr>
          <p:cNvPr id="3" name="Content Placeholder 2"/>
          <p:cNvSpPr>
            <a:spLocks noGrp="1"/>
          </p:cNvSpPr>
          <p:nvPr>
            <p:ph idx="1"/>
          </p:nvPr>
        </p:nvSpPr>
        <p:spPr/>
        <p:txBody>
          <a:bodyPr/>
          <a:lstStyle/>
          <a:p>
            <a:r>
              <a:rPr lang="en-IN" dirty="0"/>
              <a:t>Constructor name must be the same as its class name</a:t>
            </a:r>
          </a:p>
          <a:p>
            <a:r>
              <a:rPr lang="en-IN" dirty="0"/>
              <a:t>A Constructor must have no explicit return type</a:t>
            </a:r>
          </a:p>
          <a:p>
            <a:r>
              <a:rPr lang="en-IN" dirty="0"/>
              <a:t>A Java constructor cannot be abstract, static, final, and synchronized</a:t>
            </a:r>
          </a:p>
          <a:p>
            <a:endParaRPr lang="en-IN" dirty="0"/>
          </a:p>
        </p:txBody>
      </p:sp>
      <p:sp>
        <p:nvSpPr>
          <p:cNvPr id="4" name="Footer Placeholder 3"/>
          <p:cNvSpPr>
            <a:spLocks noGrp="1"/>
          </p:cNvSpPr>
          <p:nvPr>
            <p:ph type="ftr" sz="quarter" idx="11"/>
          </p:nvPr>
        </p:nvSpPr>
        <p:spPr/>
        <p:txBody>
          <a:bodyPr/>
          <a:lstStyle/>
          <a:p>
            <a:r>
              <a:rPr lang="en-IN" smtClean="0"/>
              <a:t>Presented By: Ashu Jauhari</a:t>
            </a:r>
            <a:endParaRPr lang="en-IN" dirty="0"/>
          </a:p>
        </p:txBody>
      </p:sp>
      <p:sp>
        <p:nvSpPr>
          <p:cNvPr id="5" name="Slide Number Placeholder 4"/>
          <p:cNvSpPr>
            <a:spLocks noGrp="1"/>
          </p:cNvSpPr>
          <p:nvPr>
            <p:ph type="sldNum" sz="quarter" idx="12"/>
          </p:nvPr>
        </p:nvSpPr>
        <p:spPr/>
        <p:txBody>
          <a:bodyPr/>
          <a:lstStyle/>
          <a:p>
            <a:fld id="{2A013F82-EE5E-44EE-A61D-E31C6657F26F}" type="slidenum">
              <a:rPr lang="en-IN" smtClean="0"/>
              <a:t>30</a:t>
            </a:fld>
            <a:endParaRPr lang="en-IN"/>
          </a:p>
        </p:txBody>
      </p:sp>
    </p:spTree>
    <p:extLst>
      <p:ext uri="{BB962C8B-B14F-4D97-AF65-F5344CB8AC3E}">
        <p14:creationId xmlns:p14="http://schemas.microsoft.com/office/powerpoint/2010/main" val="254749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Constructor Vs Method</a:t>
            </a:r>
            <a:endParaRPr lang="en-IN" dirty="0"/>
          </a:p>
        </p:txBody>
      </p:sp>
      <p:sp>
        <p:nvSpPr>
          <p:cNvPr id="3" name="Content Placeholder 2"/>
          <p:cNvSpPr>
            <a:spLocks noGrp="1"/>
          </p:cNvSpPr>
          <p:nvPr>
            <p:ph idx="1"/>
          </p:nvPr>
        </p:nvSpPr>
        <p:spPr/>
        <p:txBody>
          <a:bodyPr/>
          <a:lstStyle/>
          <a:p>
            <a:endParaRPr lang="en-IN" dirty="0"/>
          </a:p>
        </p:txBody>
      </p:sp>
      <p:sp>
        <p:nvSpPr>
          <p:cNvPr id="4" name="Footer Placeholder 3"/>
          <p:cNvSpPr>
            <a:spLocks noGrp="1"/>
          </p:cNvSpPr>
          <p:nvPr>
            <p:ph type="ftr" sz="quarter" idx="11"/>
          </p:nvPr>
        </p:nvSpPr>
        <p:spPr/>
        <p:txBody>
          <a:bodyPr/>
          <a:lstStyle/>
          <a:p>
            <a:r>
              <a:rPr lang="en-IN" smtClean="0"/>
              <a:t>Presented By: Ashu Jauhari</a:t>
            </a:r>
            <a:endParaRPr lang="en-IN" dirty="0"/>
          </a:p>
        </p:txBody>
      </p:sp>
      <p:sp>
        <p:nvSpPr>
          <p:cNvPr id="5" name="Slide Number Placeholder 4"/>
          <p:cNvSpPr>
            <a:spLocks noGrp="1"/>
          </p:cNvSpPr>
          <p:nvPr>
            <p:ph type="sldNum" sz="quarter" idx="12"/>
          </p:nvPr>
        </p:nvSpPr>
        <p:spPr/>
        <p:txBody>
          <a:bodyPr/>
          <a:lstStyle/>
          <a:p>
            <a:fld id="{2A013F82-EE5E-44EE-A61D-E31C6657F26F}" type="slidenum">
              <a:rPr lang="en-IN" smtClean="0"/>
              <a:t>31</a:t>
            </a:fld>
            <a:endParaRPr lang="en-IN"/>
          </a:p>
        </p:txBody>
      </p:sp>
      <p:pic>
        <p:nvPicPr>
          <p:cNvPr id="6" name="Picture 5"/>
          <p:cNvPicPr>
            <a:picLocks noChangeAspect="1"/>
          </p:cNvPicPr>
          <p:nvPr/>
        </p:nvPicPr>
        <p:blipFill>
          <a:blip r:embed="rId2"/>
          <a:stretch>
            <a:fillRect/>
          </a:stretch>
        </p:blipFill>
        <p:spPr>
          <a:xfrm>
            <a:off x="1125860" y="1080175"/>
            <a:ext cx="9865096" cy="5131365"/>
          </a:xfrm>
          <a:prstGeom prst="rect">
            <a:avLst/>
          </a:prstGeom>
        </p:spPr>
      </p:pic>
    </p:spTree>
    <p:extLst>
      <p:ext uri="{BB962C8B-B14F-4D97-AF65-F5344CB8AC3E}">
        <p14:creationId xmlns:p14="http://schemas.microsoft.com/office/powerpoint/2010/main" val="3307840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Encapsulation</a:t>
            </a:r>
            <a:endParaRPr lang="en-IN" dirty="0"/>
          </a:p>
        </p:txBody>
      </p:sp>
      <p:sp>
        <p:nvSpPr>
          <p:cNvPr id="3" name="Content Placeholder 2"/>
          <p:cNvSpPr>
            <a:spLocks noGrp="1"/>
          </p:cNvSpPr>
          <p:nvPr>
            <p:ph idx="1"/>
          </p:nvPr>
        </p:nvSpPr>
        <p:spPr>
          <a:xfrm>
            <a:off x="333773" y="1774304"/>
            <a:ext cx="10323032" cy="4751040"/>
          </a:xfrm>
        </p:spPr>
        <p:txBody>
          <a:bodyPr>
            <a:normAutofit/>
          </a:bodyPr>
          <a:lstStyle/>
          <a:p>
            <a:r>
              <a:rPr lang="en-US" dirty="0" smtClean="0"/>
              <a:t>Advantages</a:t>
            </a:r>
          </a:p>
          <a:p>
            <a:pPr lvl="1"/>
            <a:r>
              <a:rPr lang="en-IN" dirty="0" smtClean="0"/>
              <a:t>Data </a:t>
            </a:r>
            <a:r>
              <a:rPr lang="en-IN" dirty="0"/>
              <a:t>Hiding: The user will have no idea about the inner implementation of the class. It will not be visible to the user how the class is storing values in the variables. The user will only know that we are passing the values to a setter method and variables are getting initialized with that value.</a:t>
            </a:r>
          </a:p>
          <a:p>
            <a:pPr lvl="1"/>
            <a:r>
              <a:rPr lang="en-IN" dirty="0"/>
              <a:t>Increased Flexibility: We can make the variables of the class as read-only or write-know that only depending on our requirement. If we wish to make the variables read-only then we have to omit the setter methods like </a:t>
            </a:r>
            <a:r>
              <a:rPr lang="en-IN" dirty="0" err="1"/>
              <a:t>setName</a:t>
            </a:r>
            <a:r>
              <a:rPr lang="en-IN" dirty="0"/>
              <a:t>(), </a:t>
            </a:r>
            <a:r>
              <a:rPr lang="en-IN" dirty="0" err="1"/>
              <a:t>setAge</a:t>
            </a:r>
            <a:r>
              <a:rPr lang="en-IN" dirty="0"/>
              <a:t>(), etc. from the above program or if we wish to make the variables as write-only then we have to omit the get methods like </a:t>
            </a:r>
            <a:r>
              <a:rPr lang="en-IN" dirty="0" err="1"/>
              <a:t>getName</a:t>
            </a:r>
            <a:r>
              <a:rPr lang="en-IN" dirty="0"/>
              <a:t>(), </a:t>
            </a:r>
            <a:r>
              <a:rPr lang="en-IN" dirty="0" err="1"/>
              <a:t>getAge</a:t>
            </a:r>
            <a:r>
              <a:rPr lang="en-IN" dirty="0"/>
              <a:t>(), etc. from the above program</a:t>
            </a:r>
          </a:p>
          <a:p>
            <a:pPr lvl="1"/>
            <a:r>
              <a:rPr lang="en-IN" dirty="0"/>
              <a:t>Reusability: Encapsulation also improves the re-usability and easy to change with new requirements.</a:t>
            </a:r>
          </a:p>
          <a:p>
            <a:pPr lvl="1"/>
            <a:r>
              <a:rPr lang="en-IN" dirty="0"/>
              <a:t>Testing code is easy: Encapsulated code is easy to test for unit testing.</a:t>
            </a:r>
            <a:endParaRPr lang="en-US" dirty="0" smtClean="0"/>
          </a:p>
        </p:txBody>
      </p:sp>
      <p:sp>
        <p:nvSpPr>
          <p:cNvPr id="4" name="Footer Placeholder 3"/>
          <p:cNvSpPr>
            <a:spLocks noGrp="1"/>
          </p:cNvSpPr>
          <p:nvPr>
            <p:ph type="ftr" sz="quarter" idx="11"/>
          </p:nvPr>
        </p:nvSpPr>
        <p:spPr/>
        <p:txBody>
          <a:bodyPr/>
          <a:lstStyle/>
          <a:p>
            <a:r>
              <a:rPr lang="en-IN" smtClean="0"/>
              <a:t>Presented By: Ashu Jauhari</a:t>
            </a:r>
            <a:endParaRPr lang="en-IN" dirty="0"/>
          </a:p>
        </p:txBody>
      </p:sp>
      <p:sp>
        <p:nvSpPr>
          <p:cNvPr id="5" name="Slide Number Placeholder 4"/>
          <p:cNvSpPr>
            <a:spLocks noGrp="1"/>
          </p:cNvSpPr>
          <p:nvPr>
            <p:ph type="sldNum" sz="quarter" idx="12"/>
          </p:nvPr>
        </p:nvSpPr>
        <p:spPr/>
        <p:txBody>
          <a:bodyPr/>
          <a:lstStyle/>
          <a:p>
            <a:fld id="{2A013F82-EE5E-44EE-A61D-E31C6657F26F}" type="slidenum">
              <a:rPr lang="en-IN" smtClean="0"/>
              <a:t>32</a:t>
            </a:fld>
            <a:endParaRPr lang="en-IN"/>
          </a:p>
        </p:txBody>
      </p:sp>
      <p:pic>
        <p:nvPicPr>
          <p:cNvPr id="6" name="Picture 5"/>
          <p:cNvPicPr>
            <a:picLocks noChangeAspect="1"/>
          </p:cNvPicPr>
          <p:nvPr/>
        </p:nvPicPr>
        <p:blipFill>
          <a:blip r:embed="rId2"/>
          <a:stretch>
            <a:fillRect/>
          </a:stretch>
        </p:blipFill>
        <p:spPr>
          <a:xfrm>
            <a:off x="9828211" y="0"/>
            <a:ext cx="2346842" cy="2324805"/>
          </a:xfrm>
          <a:prstGeom prst="rect">
            <a:avLst/>
          </a:prstGeom>
        </p:spPr>
      </p:pic>
    </p:spTree>
    <p:extLst>
      <p:ext uri="{BB962C8B-B14F-4D97-AF65-F5344CB8AC3E}">
        <p14:creationId xmlns:p14="http://schemas.microsoft.com/office/powerpoint/2010/main" val="3725388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Printf</a:t>
            </a:r>
            <a:r>
              <a:rPr lang="en-US" dirty="0" smtClean="0"/>
              <a:t> Format Strings</a:t>
            </a:r>
            <a:endParaRPr lang="en-IN" dirty="0"/>
          </a:p>
        </p:txBody>
      </p:sp>
      <p:sp>
        <p:nvSpPr>
          <p:cNvPr id="3" name="Content Placeholder 2"/>
          <p:cNvSpPr>
            <a:spLocks noGrp="1"/>
          </p:cNvSpPr>
          <p:nvPr>
            <p:ph idx="1"/>
          </p:nvPr>
        </p:nvSpPr>
        <p:spPr/>
        <p:txBody>
          <a:bodyPr/>
          <a:lstStyle/>
          <a:p>
            <a:r>
              <a:rPr lang="en-IN" dirty="0"/>
              <a:t> //</a:t>
            </a:r>
            <a:r>
              <a:rPr lang="en-IN" u="sng" dirty="0" err="1"/>
              <a:t>printf</a:t>
            </a:r>
            <a:r>
              <a:rPr lang="en-IN" u="sng" dirty="0"/>
              <a:t> Format Strings</a:t>
            </a:r>
          </a:p>
          <a:p>
            <a:r>
              <a:rPr lang="en-IN" dirty="0"/>
              <a:t> </a:t>
            </a:r>
            <a:r>
              <a:rPr lang="en-IN" dirty="0" err="1"/>
              <a:t>System.</a:t>
            </a:r>
            <a:r>
              <a:rPr lang="en-IN" b="1" i="1" dirty="0" err="1"/>
              <a:t>out.printf</a:t>
            </a:r>
            <a:r>
              <a:rPr lang="en-IN" b="1" i="1" dirty="0"/>
              <a:t>(" </a:t>
            </a:r>
            <a:r>
              <a:rPr lang="en-IN" b="1" i="1" dirty="0" err="1"/>
              <a:t>Hello%nAll</a:t>
            </a:r>
            <a:r>
              <a:rPr lang="en-IN" b="1" i="1" dirty="0"/>
              <a:t> </a:t>
            </a:r>
            <a:r>
              <a:rPr lang="en-IN" b="1" i="1" dirty="0" smtClean="0"/>
              <a:t>");</a:t>
            </a:r>
            <a:endParaRPr lang="en-IN" dirty="0"/>
          </a:p>
          <a:p>
            <a:r>
              <a:rPr lang="pt-BR" dirty="0"/>
              <a:t> System.</a:t>
            </a:r>
            <a:r>
              <a:rPr lang="pt-BR" b="1" i="1" dirty="0"/>
              <a:t>out.printf("'%s' %n", "Java"); //Java</a:t>
            </a:r>
          </a:p>
          <a:p>
            <a:r>
              <a:rPr lang="pt-BR" dirty="0"/>
              <a:t> System.</a:t>
            </a:r>
            <a:r>
              <a:rPr lang="pt-BR" b="1" i="1" dirty="0"/>
              <a:t>out.printf("'%S' %n", "java"); //JAVA</a:t>
            </a:r>
          </a:p>
          <a:p>
            <a:r>
              <a:rPr lang="pt-BR" dirty="0"/>
              <a:t> System.</a:t>
            </a:r>
            <a:r>
              <a:rPr lang="pt-BR" b="1" i="1" dirty="0"/>
              <a:t>out.printf("'%15s' %n", "java"); //               java</a:t>
            </a:r>
          </a:p>
          <a:p>
            <a:r>
              <a:rPr lang="en-IN" dirty="0"/>
              <a:t> </a:t>
            </a:r>
            <a:r>
              <a:rPr lang="en-IN" dirty="0" err="1"/>
              <a:t>System.</a:t>
            </a:r>
            <a:r>
              <a:rPr lang="en-IN" b="1" i="1" dirty="0" err="1"/>
              <a:t>out.printf</a:t>
            </a:r>
            <a:r>
              <a:rPr lang="en-IN" b="1" i="1" dirty="0"/>
              <a:t>("'%5.2f'%n", 5.1473);</a:t>
            </a:r>
            <a:endParaRPr lang="en-IN" dirty="0"/>
          </a:p>
        </p:txBody>
      </p:sp>
      <p:sp>
        <p:nvSpPr>
          <p:cNvPr id="4" name="Footer Placeholder 3"/>
          <p:cNvSpPr>
            <a:spLocks noGrp="1"/>
          </p:cNvSpPr>
          <p:nvPr>
            <p:ph type="ftr" sz="quarter" idx="11"/>
          </p:nvPr>
        </p:nvSpPr>
        <p:spPr/>
        <p:txBody>
          <a:bodyPr/>
          <a:lstStyle/>
          <a:p>
            <a:r>
              <a:rPr lang="en-IN" smtClean="0"/>
              <a:t>Presented By: Ashu Jauhari</a:t>
            </a:r>
            <a:endParaRPr lang="en-IN" dirty="0"/>
          </a:p>
        </p:txBody>
      </p:sp>
      <p:sp>
        <p:nvSpPr>
          <p:cNvPr id="5" name="Slide Number Placeholder 4"/>
          <p:cNvSpPr>
            <a:spLocks noGrp="1"/>
          </p:cNvSpPr>
          <p:nvPr>
            <p:ph type="sldNum" sz="quarter" idx="12"/>
          </p:nvPr>
        </p:nvSpPr>
        <p:spPr/>
        <p:txBody>
          <a:bodyPr/>
          <a:lstStyle/>
          <a:p>
            <a:fld id="{2A013F82-EE5E-44EE-A61D-E31C6657F26F}" type="slidenum">
              <a:rPr lang="en-IN" smtClean="0"/>
              <a:t>33</a:t>
            </a:fld>
            <a:endParaRPr lang="en-IN"/>
          </a:p>
        </p:txBody>
      </p:sp>
    </p:spTree>
    <p:extLst>
      <p:ext uri="{BB962C8B-B14F-4D97-AF65-F5344CB8AC3E}">
        <p14:creationId xmlns:p14="http://schemas.microsoft.com/office/powerpoint/2010/main" val="3143475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a:extLst>
              <a:ext uri="{FF2B5EF4-FFF2-40B4-BE49-F238E27FC236}">
                <a16:creationId xmlns:a16="http://schemas.microsoft.com/office/drawing/2014/main" xmlns="" id="{60C170A5-2BCC-1641-AC0F-97230E222901}"/>
              </a:ext>
            </a:extLst>
          </p:cNvPr>
          <p:cNvSpPr txBox="1"/>
          <p:nvPr/>
        </p:nvSpPr>
        <p:spPr>
          <a:xfrm>
            <a:off x="1188410" y="-97506"/>
            <a:ext cx="10223377" cy="769241"/>
          </a:xfrm>
          <a:prstGeom prst="rect">
            <a:avLst/>
          </a:prstGeom>
          <a:noFill/>
        </p:spPr>
        <p:txBody>
          <a:bodyPr wrap="square" rtlCol="0">
            <a:spAutoFit/>
          </a:bodyPr>
          <a:lstStyle/>
          <a:p>
            <a:pPr fontAlgn="b"/>
            <a:r>
              <a:rPr lang="en-IN" sz="4399" dirty="0">
                <a:solidFill>
                  <a:schemeClr val="bg2"/>
                </a:solidFill>
                <a:latin typeface="Calibri" panose="020F0502020204030204" pitchFamily="34" charset="0"/>
              </a:rPr>
              <a:t>final</a:t>
            </a:r>
          </a:p>
        </p:txBody>
      </p:sp>
      <p:sp>
        <p:nvSpPr>
          <p:cNvPr id="3" name="TextBox 2"/>
          <p:cNvSpPr txBox="1"/>
          <p:nvPr/>
        </p:nvSpPr>
        <p:spPr>
          <a:xfrm>
            <a:off x="236158" y="1082651"/>
            <a:ext cx="11701272" cy="923090"/>
          </a:xfrm>
          <a:prstGeom prst="rect">
            <a:avLst/>
          </a:prstGeom>
          <a:noFill/>
        </p:spPr>
        <p:txBody>
          <a:bodyPr wrap="square" rtlCol="0">
            <a:spAutoFit/>
          </a:bodyPr>
          <a:lstStyle/>
          <a:p>
            <a:pPr marL="342797" indent="-342797">
              <a:buAutoNum type="arabicPeriod" startAt="5"/>
            </a:pPr>
            <a:r>
              <a:rPr lang="en-IN" sz="1799" dirty="0"/>
              <a:t>1) final variable - constant</a:t>
            </a:r>
            <a:br>
              <a:rPr lang="en-IN" sz="1799" dirty="0"/>
            </a:br>
            <a:r>
              <a:rPr lang="en-IN" sz="1799" dirty="0"/>
              <a:t>2) final method - A final method cannot be overridden.</a:t>
            </a:r>
            <a:br>
              <a:rPr lang="en-IN" sz="1799" dirty="0"/>
            </a:br>
            <a:r>
              <a:rPr lang="en-IN" sz="1799" dirty="0"/>
              <a:t>3) final class - We cannot extend a final class</a:t>
            </a:r>
          </a:p>
        </p:txBody>
      </p:sp>
      <p:sp>
        <p:nvSpPr>
          <p:cNvPr id="5" name="Rectangle 4"/>
          <p:cNvSpPr/>
          <p:nvPr/>
        </p:nvSpPr>
        <p:spPr>
          <a:xfrm>
            <a:off x="1645492" y="3244382"/>
            <a:ext cx="7099991" cy="369108"/>
          </a:xfrm>
          <a:prstGeom prst="rect">
            <a:avLst/>
          </a:prstGeom>
        </p:spPr>
        <p:txBody>
          <a:bodyPr wrap="square">
            <a:spAutoFit/>
          </a:bodyPr>
          <a:lstStyle/>
          <a:p>
            <a:pPr fontAlgn="t"/>
            <a:endParaRPr lang="en-IN" sz="1799" dirty="0">
              <a:solidFill>
                <a:schemeClr val="bg2"/>
              </a:solidFill>
              <a:latin typeface="Calibri" panose="020F0502020204030204" pitchFamily="34" charset="0"/>
            </a:endParaRPr>
          </a:p>
        </p:txBody>
      </p:sp>
      <p:sp>
        <p:nvSpPr>
          <p:cNvPr id="2" name="Rectangle 1"/>
          <p:cNvSpPr/>
          <p:nvPr/>
        </p:nvSpPr>
        <p:spPr>
          <a:xfrm>
            <a:off x="990342" y="889077"/>
            <a:ext cx="10703312" cy="646163"/>
          </a:xfrm>
          <a:prstGeom prst="rect">
            <a:avLst/>
          </a:prstGeom>
        </p:spPr>
        <p:txBody>
          <a:bodyPr wrap="square">
            <a:spAutoFit/>
          </a:bodyPr>
          <a:lstStyle/>
          <a:p>
            <a:endParaRPr lang="en-IN" sz="1799" dirty="0"/>
          </a:p>
          <a:p>
            <a:endParaRPr lang="en-IN" sz="1799" dirty="0"/>
          </a:p>
        </p:txBody>
      </p:sp>
      <p:pic>
        <p:nvPicPr>
          <p:cNvPr id="7" name="Picture 6"/>
          <p:cNvPicPr>
            <a:picLocks noChangeAspect="1"/>
          </p:cNvPicPr>
          <p:nvPr/>
        </p:nvPicPr>
        <p:blipFill>
          <a:blip r:embed="rId3"/>
          <a:stretch>
            <a:fillRect/>
          </a:stretch>
        </p:blipFill>
        <p:spPr>
          <a:xfrm>
            <a:off x="8581564" y="39306"/>
            <a:ext cx="3009377" cy="2224654"/>
          </a:xfrm>
          <a:prstGeom prst="rect">
            <a:avLst/>
          </a:prstGeom>
        </p:spPr>
      </p:pic>
      <p:pic>
        <p:nvPicPr>
          <p:cNvPr id="10" name="Picture 9"/>
          <p:cNvPicPr>
            <a:picLocks noChangeAspect="1"/>
          </p:cNvPicPr>
          <p:nvPr/>
        </p:nvPicPr>
        <p:blipFill>
          <a:blip r:embed="rId4"/>
          <a:stretch>
            <a:fillRect/>
          </a:stretch>
        </p:blipFill>
        <p:spPr>
          <a:xfrm>
            <a:off x="7326424" y="2263960"/>
            <a:ext cx="3184606" cy="3131275"/>
          </a:xfrm>
          <a:prstGeom prst="rect">
            <a:avLst/>
          </a:prstGeom>
        </p:spPr>
      </p:pic>
    </p:spTree>
    <p:extLst>
      <p:ext uri="{BB962C8B-B14F-4D97-AF65-F5344CB8AC3E}">
        <p14:creationId xmlns:p14="http://schemas.microsoft.com/office/powerpoint/2010/main" val="59714020"/>
      </p:ext>
    </p:extLst>
  </p:cSld>
  <p:clrMapOvr>
    <a:masterClrMapping/>
  </p:clrMapOvr>
  <p:transition spd="med"/>
  <p:timing>
    <p:tnLst>
      <p:par>
        <p:cTn id="1" dur="indefinite" restart="never" nodeType="tmRoot">
          <p:childTnLst>
            <p:seq concurrent="1" nextAc="seek">
              <p:cTn id="2" dur="0"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Passing Parameters</a:t>
            </a:r>
            <a:endParaRPr lang="en-IN" dirty="0"/>
          </a:p>
        </p:txBody>
      </p:sp>
      <p:pic>
        <p:nvPicPr>
          <p:cNvPr id="6" name="Content Placeholder 5"/>
          <p:cNvPicPr>
            <a:picLocks noGrp="1" noChangeAspect="1"/>
          </p:cNvPicPr>
          <p:nvPr>
            <p:ph idx="1"/>
          </p:nvPr>
        </p:nvPicPr>
        <p:blipFill>
          <a:blip r:embed="rId2"/>
          <a:stretch>
            <a:fillRect/>
          </a:stretch>
        </p:blipFill>
        <p:spPr>
          <a:xfrm>
            <a:off x="2230271" y="1340768"/>
            <a:ext cx="8454369" cy="4227184"/>
          </a:xfrm>
          <a:prstGeom prst="rect">
            <a:avLst/>
          </a:prstGeom>
        </p:spPr>
      </p:pic>
      <p:sp>
        <p:nvSpPr>
          <p:cNvPr id="4" name="Footer Placeholder 3"/>
          <p:cNvSpPr>
            <a:spLocks noGrp="1"/>
          </p:cNvSpPr>
          <p:nvPr>
            <p:ph type="ftr" sz="quarter" idx="11"/>
          </p:nvPr>
        </p:nvSpPr>
        <p:spPr/>
        <p:txBody>
          <a:bodyPr/>
          <a:lstStyle/>
          <a:p>
            <a:r>
              <a:rPr lang="en-IN" smtClean="0"/>
              <a:t>Presented By: Ashu Jauhari</a:t>
            </a:r>
            <a:endParaRPr lang="en-IN" dirty="0"/>
          </a:p>
        </p:txBody>
      </p:sp>
      <p:sp>
        <p:nvSpPr>
          <p:cNvPr id="5" name="Slide Number Placeholder 4"/>
          <p:cNvSpPr>
            <a:spLocks noGrp="1"/>
          </p:cNvSpPr>
          <p:nvPr>
            <p:ph type="sldNum" sz="quarter" idx="12"/>
          </p:nvPr>
        </p:nvSpPr>
        <p:spPr/>
        <p:txBody>
          <a:bodyPr/>
          <a:lstStyle/>
          <a:p>
            <a:fld id="{2A013F82-EE5E-44EE-A61D-E31C6657F26F}" type="slidenum">
              <a:rPr lang="en-IN" smtClean="0"/>
              <a:t>35</a:t>
            </a:fld>
            <a:endParaRPr lang="en-IN"/>
          </a:p>
        </p:txBody>
      </p:sp>
    </p:spTree>
    <p:extLst>
      <p:ext uri="{BB962C8B-B14F-4D97-AF65-F5344CB8AC3E}">
        <p14:creationId xmlns:p14="http://schemas.microsoft.com/office/powerpoint/2010/main" val="3579066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Object</a:t>
            </a:r>
            <a:endParaRPr lang="en-IN" dirty="0"/>
          </a:p>
        </p:txBody>
      </p:sp>
      <p:sp>
        <p:nvSpPr>
          <p:cNvPr id="3" name="Content Placeholder 2"/>
          <p:cNvSpPr>
            <a:spLocks noGrp="1"/>
          </p:cNvSpPr>
          <p:nvPr>
            <p:ph idx="1"/>
          </p:nvPr>
        </p:nvSpPr>
        <p:spPr/>
        <p:txBody>
          <a:bodyPr/>
          <a:lstStyle/>
          <a:p>
            <a:r>
              <a:rPr lang="en-IN" dirty="0"/>
              <a:t>Java provides the two methods of the Object class to compare the objects are as follows:</a:t>
            </a:r>
          </a:p>
          <a:p>
            <a:pPr lvl="1"/>
            <a:r>
              <a:rPr lang="en-IN" dirty="0"/>
              <a:t>Java equals() Method</a:t>
            </a:r>
          </a:p>
          <a:p>
            <a:pPr lvl="1"/>
            <a:r>
              <a:rPr lang="en-IN" dirty="0"/>
              <a:t>Java </a:t>
            </a:r>
            <a:r>
              <a:rPr lang="en-IN" dirty="0" err="1"/>
              <a:t>hashCode</a:t>
            </a:r>
            <a:r>
              <a:rPr lang="en-IN" dirty="0"/>
              <a:t>() </a:t>
            </a:r>
            <a:r>
              <a:rPr lang="en-IN" dirty="0" smtClean="0"/>
              <a:t>Method</a:t>
            </a:r>
          </a:p>
          <a:p>
            <a:pPr lvl="1"/>
            <a:endParaRPr lang="en-US" dirty="0" smtClean="0"/>
          </a:p>
          <a:p>
            <a:r>
              <a:rPr lang="en-IN" dirty="0"/>
              <a:t>In </a:t>
            </a:r>
            <a:r>
              <a:rPr lang="en-IN" dirty="0">
                <a:hlinkClick r:id="rId2"/>
              </a:rPr>
              <a:t>Java</a:t>
            </a:r>
            <a:r>
              <a:rPr lang="en-IN" dirty="0"/>
              <a:t>, the </a:t>
            </a:r>
            <a:r>
              <a:rPr lang="en-IN" b="1" dirty="0"/>
              <a:t>==</a:t>
            </a:r>
            <a:r>
              <a:rPr lang="en-IN" dirty="0"/>
              <a:t> operator compares that two references are identical or not. Whereas the </a:t>
            </a:r>
            <a:r>
              <a:rPr lang="en-IN" b="1" dirty="0"/>
              <a:t>equals()</a:t>
            </a:r>
            <a:r>
              <a:rPr lang="en-IN" dirty="0"/>
              <a:t> method compares two objects.</a:t>
            </a:r>
          </a:p>
          <a:p>
            <a:r>
              <a:rPr lang="en-IN" dirty="0"/>
              <a:t>Objects are </a:t>
            </a:r>
            <a:r>
              <a:rPr lang="en-IN" b="1" dirty="0"/>
              <a:t>equal</a:t>
            </a:r>
            <a:r>
              <a:rPr lang="en-IN" dirty="0"/>
              <a:t> when they have the same state (usually comparing variables). Objects are </a:t>
            </a:r>
            <a:r>
              <a:rPr lang="en-IN" b="1" dirty="0"/>
              <a:t>identical</a:t>
            </a:r>
            <a:r>
              <a:rPr lang="en-IN" dirty="0"/>
              <a:t> when they share the class identity.</a:t>
            </a:r>
          </a:p>
          <a:p>
            <a:pPr lvl="1"/>
            <a:endParaRPr lang="en-US" dirty="0"/>
          </a:p>
        </p:txBody>
      </p:sp>
      <p:sp>
        <p:nvSpPr>
          <p:cNvPr id="4" name="Footer Placeholder 3"/>
          <p:cNvSpPr>
            <a:spLocks noGrp="1"/>
          </p:cNvSpPr>
          <p:nvPr>
            <p:ph type="ftr" sz="quarter" idx="11"/>
          </p:nvPr>
        </p:nvSpPr>
        <p:spPr/>
        <p:txBody>
          <a:bodyPr/>
          <a:lstStyle/>
          <a:p>
            <a:r>
              <a:rPr lang="en-IN" smtClean="0"/>
              <a:t>Presented By: Ashu Jauhari</a:t>
            </a:r>
            <a:endParaRPr lang="en-IN" dirty="0"/>
          </a:p>
        </p:txBody>
      </p:sp>
      <p:sp>
        <p:nvSpPr>
          <p:cNvPr id="5" name="Slide Number Placeholder 4"/>
          <p:cNvSpPr>
            <a:spLocks noGrp="1"/>
          </p:cNvSpPr>
          <p:nvPr>
            <p:ph type="sldNum" sz="quarter" idx="12"/>
          </p:nvPr>
        </p:nvSpPr>
        <p:spPr/>
        <p:txBody>
          <a:bodyPr/>
          <a:lstStyle/>
          <a:p>
            <a:fld id="{2A013F82-EE5E-44EE-A61D-E31C6657F26F}" type="slidenum">
              <a:rPr lang="en-IN" smtClean="0"/>
              <a:t>36</a:t>
            </a:fld>
            <a:endParaRPr lang="en-IN"/>
          </a:p>
        </p:txBody>
      </p:sp>
    </p:spTree>
    <p:extLst>
      <p:ext uri="{BB962C8B-B14F-4D97-AF65-F5344CB8AC3E}">
        <p14:creationId xmlns:p14="http://schemas.microsoft.com/office/powerpoint/2010/main" val="1910940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Hashcode</a:t>
            </a:r>
            <a:r>
              <a:rPr lang="en-US" dirty="0" smtClean="0"/>
              <a:t>()</a:t>
            </a:r>
            <a:endParaRPr lang="en-IN" dirty="0"/>
          </a:p>
        </p:txBody>
      </p:sp>
      <p:sp>
        <p:nvSpPr>
          <p:cNvPr id="3" name="Content Placeholder 2"/>
          <p:cNvSpPr>
            <a:spLocks noGrp="1"/>
          </p:cNvSpPr>
          <p:nvPr>
            <p:ph idx="1"/>
          </p:nvPr>
        </p:nvSpPr>
        <p:spPr/>
        <p:txBody>
          <a:bodyPr>
            <a:normAutofit/>
          </a:bodyPr>
          <a:lstStyle/>
          <a:p>
            <a:r>
              <a:rPr lang="en-IN" dirty="0"/>
              <a:t> It is a unique id provided by </a:t>
            </a:r>
            <a:r>
              <a:rPr lang="en-IN" dirty="0">
                <a:hlinkClick r:id="rId2"/>
              </a:rPr>
              <a:t>JVM</a:t>
            </a:r>
            <a:r>
              <a:rPr lang="en-IN" dirty="0"/>
              <a:t> to Java object. Each Java object is associated with the hash code. </a:t>
            </a:r>
            <a:endParaRPr lang="en-IN" dirty="0" smtClean="0"/>
          </a:p>
          <a:p>
            <a:r>
              <a:rPr lang="en-IN" b="1" dirty="0" smtClean="0"/>
              <a:t>Remember</a:t>
            </a:r>
            <a:r>
              <a:rPr lang="en-IN" b="1" dirty="0"/>
              <a:t>:</a:t>
            </a:r>
            <a:r>
              <a:rPr lang="en-IN" dirty="0"/>
              <a:t> When we override the equals() method, it is necessary to override the </a:t>
            </a:r>
            <a:r>
              <a:rPr lang="en-IN" dirty="0" err="1"/>
              <a:t>hashCode</a:t>
            </a:r>
            <a:r>
              <a:rPr lang="en-IN" dirty="0"/>
              <a:t>() method, also</a:t>
            </a:r>
            <a:r>
              <a:rPr lang="en-IN" dirty="0" smtClean="0"/>
              <a:t>.</a:t>
            </a:r>
          </a:p>
          <a:p>
            <a:r>
              <a:rPr lang="en-US" dirty="0" smtClean="0"/>
              <a:t>T</a:t>
            </a:r>
            <a:r>
              <a:rPr lang="en-IN" dirty="0"/>
              <a:t>he general contract for </a:t>
            </a:r>
            <a:r>
              <a:rPr lang="en-IN" dirty="0" err="1"/>
              <a:t>hashCode</a:t>
            </a:r>
            <a:r>
              <a:rPr lang="en-IN" dirty="0"/>
              <a:t> is:</a:t>
            </a:r>
          </a:p>
          <a:p>
            <a:pPr lvl="1"/>
            <a:r>
              <a:rPr lang="en-IN" dirty="0"/>
              <a:t>When it is invoked more than once during the execution of an application, the </a:t>
            </a:r>
            <a:r>
              <a:rPr lang="en-IN" dirty="0" err="1"/>
              <a:t>hashCode</a:t>
            </a:r>
            <a:r>
              <a:rPr lang="en-IN" dirty="0"/>
              <a:t>() method will consistently return the same hash code (integer value). Note that the object should not be modified.</a:t>
            </a:r>
          </a:p>
          <a:p>
            <a:pPr lvl="1"/>
            <a:r>
              <a:rPr lang="en-IN" dirty="0"/>
              <a:t>If the two objects are equal according to the equals() method, then invoking the </a:t>
            </a:r>
            <a:r>
              <a:rPr lang="en-IN" dirty="0" err="1"/>
              <a:t>hashCode</a:t>
            </a:r>
            <a:r>
              <a:rPr lang="en-IN" dirty="0"/>
              <a:t>() method on these two objects must produce the same integer value.</a:t>
            </a:r>
          </a:p>
          <a:p>
            <a:endParaRPr lang="en-IN" dirty="0"/>
          </a:p>
        </p:txBody>
      </p:sp>
      <p:sp>
        <p:nvSpPr>
          <p:cNvPr id="4" name="Footer Placeholder 3"/>
          <p:cNvSpPr>
            <a:spLocks noGrp="1"/>
          </p:cNvSpPr>
          <p:nvPr>
            <p:ph type="ftr" sz="quarter" idx="11"/>
          </p:nvPr>
        </p:nvSpPr>
        <p:spPr/>
        <p:txBody>
          <a:bodyPr/>
          <a:lstStyle/>
          <a:p>
            <a:r>
              <a:rPr lang="en-IN" smtClean="0"/>
              <a:t>Presented By: Ashu Jauhari</a:t>
            </a:r>
            <a:endParaRPr lang="en-IN" dirty="0"/>
          </a:p>
        </p:txBody>
      </p:sp>
      <p:sp>
        <p:nvSpPr>
          <p:cNvPr id="5" name="Slide Number Placeholder 4"/>
          <p:cNvSpPr>
            <a:spLocks noGrp="1"/>
          </p:cNvSpPr>
          <p:nvPr>
            <p:ph type="sldNum" sz="quarter" idx="12"/>
          </p:nvPr>
        </p:nvSpPr>
        <p:spPr/>
        <p:txBody>
          <a:bodyPr/>
          <a:lstStyle/>
          <a:p>
            <a:fld id="{2A013F82-EE5E-44EE-A61D-E31C6657F26F}" type="slidenum">
              <a:rPr lang="en-IN" smtClean="0"/>
              <a:t>37</a:t>
            </a:fld>
            <a:endParaRPr lang="en-IN"/>
          </a:p>
        </p:txBody>
      </p:sp>
    </p:spTree>
    <p:extLst>
      <p:ext uri="{BB962C8B-B14F-4D97-AF65-F5344CB8AC3E}">
        <p14:creationId xmlns:p14="http://schemas.microsoft.com/office/powerpoint/2010/main" val="334317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Garbage Collection</a:t>
            </a:r>
            <a:endParaRPr lang="en-IN" dirty="0"/>
          </a:p>
        </p:txBody>
      </p:sp>
      <p:sp>
        <p:nvSpPr>
          <p:cNvPr id="3" name="Content Placeholder 2"/>
          <p:cNvSpPr>
            <a:spLocks noGrp="1"/>
          </p:cNvSpPr>
          <p:nvPr>
            <p:ph idx="1"/>
          </p:nvPr>
        </p:nvSpPr>
        <p:spPr/>
        <p:txBody>
          <a:bodyPr/>
          <a:lstStyle/>
          <a:p>
            <a:r>
              <a:rPr lang="en-US" dirty="0" smtClean="0"/>
              <a:t>Two ways:</a:t>
            </a:r>
          </a:p>
          <a:p>
            <a:pPr lvl="1"/>
            <a:r>
              <a:rPr lang="en-IN" b="1" dirty="0"/>
              <a:t>Using </a:t>
            </a:r>
            <a:r>
              <a:rPr lang="en-IN" b="1" i="1" dirty="0" err="1"/>
              <a:t>System.gc</a:t>
            </a:r>
            <a:r>
              <a:rPr lang="en-IN" b="1" i="1" dirty="0"/>
              <a:t>()</a:t>
            </a:r>
            <a:r>
              <a:rPr lang="en-IN" b="1" dirty="0"/>
              <a:t> </a:t>
            </a:r>
            <a:r>
              <a:rPr lang="en-IN" b="1" dirty="0" smtClean="0"/>
              <a:t>method</a:t>
            </a:r>
          </a:p>
          <a:p>
            <a:pPr lvl="1"/>
            <a:r>
              <a:rPr lang="en-IN" b="1" dirty="0"/>
              <a:t>Using </a:t>
            </a:r>
            <a:r>
              <a:rPr lang="en-IN" b="1" i="1" dirty="0" err="1"/>
              <a:t>Runtime.getRuntime</a:t>
            </a:r>
            <a:r>
              <a:rPr lang="en-IN" b="1" i="1" dirty="0"/>
              <a:t>().</a:t>
            </a:r>
            <a:r>
              <a:rPr lang="en-IN" b="1" i="1" dirty="0" err="1"/>
              <a:t>gc</a:t>
            </a:r>
            <a:r>
              <a:rPr lang="en-IN" b="1" i="1" dirty="0"/>
              <a:t>()</a:t>
            </a:r>
            <a:r>
              <a:rPr lang="en-IN" b="1" dirty="0"/>
              <a:t> method</a:t>
            </a:r>
            <a:r>
              <a:rPr lang="en-IN" dirty="0"/>
              <a:t> </a:t>
            </a:r>
            <a:endParaRPr lang="en-IN" dirty="0" smtClean="0"/>
          </a:p>
          <a:p>
            <a:pPr fontAlgn="base"/>
            <a:r>
              <a:rPr lang="en-IN" dirty="0"/>
              <a:t>There is no guarantee that any one of above two methods will definitely run Garbage Collector.</a:t>
            </a:r>
          </a:p>
          <a:p>
            <a:pPr fontAlgn="base"/>
            <a:r>
              <a:rPr lang="en-IN" dirty="0"/>
              <a:t>The call </a:t>
            </a:r>
            <a:r>
              <a:rPr lang="en-IN" i="1" dirty="0" err="1"/>
              <a:t>System.gc</a:t>
            </a:r>
            <a:r>
              <a:rPr lang="en-IN" i="1" dirty="0"/>
              <a:t>()</a:t>
            </a:r>
            <a:r>
              <a:rPr lang="en-IN" dirty="0"/>
              <a:t> is effectively equivalent to the call : </a:t>
            </a:r>
            <a:r>
              <a:rPr lang="en-IN" i="1" dirty="0" err="1"/>
              <a:t>Runtime.getRuntime</a:t>
            </a:r>
            <a:r>
              <a:rPr lang="en-IN" i="1" dirty="0"/>
              <a:t>().</a:t>
            </a:r>
            <a:r>
              <a:rPr lang="en-IN" i="1" dirty="0" err="1"/>
              <a:t>gc</a:t>
            </a:r>
            <a:r>
              <a:rPr lang="en-IN" i="1" dirty="0"/>
              <a:t>()</a:t>
            </a:r>
            <a:endParaRPr lang="en-IN" dirty="0"/>
          </a:p>
          <a:p>
            <a:pPr marL="231775" lvl="1" indent="0">
              <a:buNone/>
            </a:pPr>
            <a:endParaRPr lang="en-IN" dirty="0"/>
          </a:p>
        </p:txBody>
      </p:sp>
      <p:sp>
        <p:nvSpPr>
          <p:cNvPr id="4" name="Footer Placeholder 3"/>
          <p:cNvSpPr>
            <a:spLocks noGrp="1"/>
          </p:cNvSpPr>
          <p:nvPr>
            <p:ph type="ftr" sz="quarter" idx="11"/>
          </p:nvPr>
        </p:nvSpPr>
        <p:spPr/>
        <p:txBody>
          <a:bodyPr/>
          <a:lstStyle/>
          <a:p>
            <a:r>
              <a:rPr lang="en-IN" smtClean="0"/>
              <a:t>Presented By: Ashu Jauhari</a:t>
            </a:r>
            <a:endParaRPr lang="en-IN" dirty="0"/>
          </a:p>
        </p:txBody>
      </p:sp>
      <p:sp>
        <p:nvSpPr>
          <p:cNvPr id="5" name="Slide Number Placeholder 4"/>
          <p:cNvSpPr>
            <a:spLocks noGrp="1"/>
          </p:cNvSpPr>
          <p:nvPr>
            <p:ph type="sldNum" sz="quarter" idx="12"/>
          </p:nvPr>
        </p:nvSpPr>
        <p:spPr/>
        <p:txBody>
          <a:bodyPr/>
          <a:lstStyle/>
          <a:p>
            <a:fld id="{2A013F82-EE5E-44EE-A61D-E31C6657F26F}" type="slidenum">
              <a:rPr lang="en-IN" smtClean="0"/>
              <a:t>38</a:t>
            </a:fld>
            <a:endParaRPr lang="en-IN"/>
          </a:p>
        </p:txBody>
      </p:sp>
    </p:spTree>
    <p:extLst>
      <p:ext uri="{BB962C8B-B14F-4D97-AF65-F5344CB8AC3E}">
        <p14:creationId xmlns:p14="http://schemas.microsoft.com/office/powerpoint/2010/main" val="561988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Wrapper Class</a:t>
            </a:r>
            <a:endParaRPr lang="en-IN" dirty="0"/>
          </a:p>
        </p:txBody>
      </p:sp>
      <p:sp>
        <p:nvSpPr>
          <p:cNvPr id="3" name="Content Placeholder 2"/>
          <p:cNvSpPr>
            <a:spLocks noGrp="1"/>
          </p:cNvSpPr>
          <p:nvPr>
            <p:ph idx="1"/>
          </p:nvPr>
        </p:nvSpPr>
        <p:spPr/>
        <p:txBody>
          <a:bodyPr/>
          <a:lstStyle/>
          <a:p>
            <a:r>
              <a:rPr lang="en-IN" dirty="0"/>
              <a:t>The </a:t>
            </a:r>
            <a:r>
              <a:rPr lang="en-IN" b="1" dirty="0"/>
              <a:t>wrapper class in Java</a:t>
            </a:r>
            <a:r>
              <a:rPr lang="en-IN" dirty="0"/>
              <a:t> provides the mechanism </a:t>
            </a:r>
            <a:r>
              <a:rPr lang="en-IN" i="1" dirty="0"/>
              <a:t>to convert primitive into object and object into primitive</a:t>
            </a:r>
            <a:r>
              <a:rPr lang="en-IN" dirty="0" smtClean="0"/>
              <a:t>.</a:t>
            </a:r>
          </a:p>
          <a:p>
            <a:pPr lvl="1"/>
            <a:r>
              <a:rPr lang="en-US" dirty="0" err="1" smtClean="0"/>
              <a:t>Autoboxing</a:t>
            </a:r>
            <a:r>
              <a:rPr lang="en-US" dirty="0" smtClean="0"/>
              <a:t> and Unboxing</a:t>
            </a:r>
            <a:endParaRPr lang="en-IN" dirty="0"/>
          </a:p>
        </p:txBody>
      </p:sp>
      <p:sp>
        <p:nvSpPr>
          <p:cNvPr id="4" name="Footer Placeholder 3"/>
          <p:cNvSpPr>
            <a:spLocks noGrp="1"/>
          </p:cNvSpPr>
          <p:nvPr>
            <p:ph type="ftr" sz="quarter" idx="11"/>
          </p:nvPr>
        </p:nvSpPr>
        <p:spPr/>
        <p:txBody>
          <a:bodyPr/>
          <a:lstStyle/>
          <a:p>
            <a:r>
              <a:rPr lang="en-IN" smtClean="0"/>
              <a:t>Presented By: Ashu Jauhari</a:t>
            </a:r>
            <a:endParaRPr lang="en-IN" dirty="0"/>
          </a:p>
        </p:txBody>
      </p:sp>
      <p:sp>
        <p:nvSpPr>
          <p:cNvPr id="5" name="Slide Number Placeholder 4"/>
          <p:cNvSpPr>
            <a:spLocks noGrp="1"/>
          </p:cNvSpPr>
          <p:nvPr>
            <p:ph type="sldNum" sz="quarter" idx="12"/>
          </p:nvPr>
        </p:nvSpPr>
        <p:spPr/>
        <p:txBody>
          <a:bodyPr/>
          <a:lstStyle/>
          <a:p>
            <a:fld id="{2A013F82-EE5E-44EE-A61D-E31C6657F26F}" type="slidenum">
              <a:rPr lang="en-IN" smtClean="0"/>
              <a:t>39</a:t>
            </a:fld>
            <a:endParaRPr lang="en-IN"/>
          </a:p>
        </p:txBody>
      </p:sp>
      <p:pic>
        <p:nvPicPr>
          <p:cNvPr id="6" name="Picture 5"/>
          <p:cNvPicPr>
            <a:picLocks noChangeAspect="1"/>
          </p:cNvPicPr>
          <p:nvPr/>
        </p:nvPicPr>
        <p:blipFill>
          <a:blip r:embed="rId2"/>
          <a:stretch>
            <a:fillRect/>
          </a:stretch>
        </p:blipFill>
        <p:spPr>
          <a:xfrm>
            <a:off x="1283442" y="2552383"/>
            <a:ext cx="9388654" cy="3657917"/>
          </a:xfrm>
          <a:prstGeom prst="rect">
            <a:avLst/>
          </a:prstGeom>
        </p:spPr>
      </p:pic>
    </p:spTree>
    <p:extLst>
      <p:ext uri="{BB962C8B-B14F-4D97-AF65-F5344CB8AC3E}">
        <p14:creationId xmlns:p14="http://schemas.microsoft.com/office/powerpoint/2010/main" val="1491760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How to install Java?</a:t>
            </a:r>
            <a:endParaRPr lang="en-IN" dirty="0"/>
          </a:p>
        </p:txBody>
      </p:sp>
      <p:sp>
        <p:nvSpPr>
          <p:cNvPr id="3" name="Content Placeholder 2"/>
          <p:cNvSpPr>
            <a:spLocks noGrp="1"/>
          </p:cNvSpPr>
          <p:nvPr>
            <p:ph idx="1"/>
          </p:nvPr>
        </p:nvSpPr>
        <p:spPr>
          <a:xfrm>
            <a:off x="1" y="1268761"/>
            <a:ext cx="12359108" cy="4751040"/>
          </a:xfrm>
        </p:spPr>
        <p:txBody>
          <a:bodyPr>
            <a:normAutofit/>
          </a:bodyPr>
          <a:lstStyle/>
          <a:p>
            <a:r>
              <a:rPr lang="en-IN" sz="1800" dirty="0">
                <a:hlinkClick r:id="rId2"/>
              </a:rPr>
              <a:t>https://</a:t>
            </a:r>
            <a:r>
              <a:rPr lang="en-IN" sz="1800" dirty="0" smtClean="0">
                <a:hlinkClick r:id="rId2"/>
              </a:rPr>
              <a:t>docs.oracle.com/cd/E19182-01/820-7851/inst_cli_jdk_javahome_t/</a:t>
            </a:r>
            <a:r>
              <a:rPr lang="en-IN" sz="1800" dirty="0" smtClean="0"/>
              <a:t> </a:t>
            </a:r>
          </a:p>
          <a:p>
            <a:r>
              <a:rPr lang="en-IN" sz="1800" dirty="0" smtClean="0">
                <a:hlinkClick r:id="rId3"/>
              </a:rPr>
              <a:t>https</a:t>
            </a:r>
            <a:r>
              <a:rPr lang="en-IN" sz="1800" dirty="0">
                <a:hlinkClick r:id="rId3"/>
              </a:rPr>
              <a:t>://</a:t>
            </a:r>
            <a:r>
              <a:rPr lang="en-IN" sz="1800" dirty="0" smtClean="0">
                <a:hlinkClick r:id="rId3"/>
              </a:rPr>
              <a:t>www.youtube.com/watch?v=IJ-PJbvJBGs</a:t>
            </a:r>
            <a:r>
              <a:rPr lang="en-IN" sz="1800" dirty="0" smtClean="0"/>
              <a:t> </a:t>
            </a:r>
          </a:p>
          <a:p>
            <a:r>
              <a:rPr lang="en-IN" sz="1800" dirty="0" smtClean="0"/>
              <a:t>Set Path for </a:t>
            </a:r>
            <a:r>
              <a:rPr lang="en-IN" sz="1800" dirty="0" err="1" smtClean="0"/>
              <a:t>Java_home</a:t>
            </a:r>
            <a:r>
              <a:rPr lang="en-IN" sz="1800" dirty="0" smtClean="0"/>
              <a:t>/</a:t>
            </a:r>
            <a:r>
              <a:rPr lang="en-IN" sz="1800" dirty="0" err="1" smtClean="0"/>
              <a:t>jdk</a:t>
            </a:r>
            <a:r>
              <a:rPr lang="en-IN" sz="1800" dirty="0" smtClean="0"/>
              <a:t>/bin </a:t>
            </a:r>
          </a:p>
          <a:p>
            <a:endParaRPr lang="en-IN" sz="1800" dirty="0" smtClean="0"/>
          </a:p>
          <a:p>
            <a:r>
              <a:rPr lang="en-IN" sz="1800" dirty="0">
                <a:hlinkClick r:id="rId4"/>
              </a:rPr>
              <a:t>https://</a:t>
            </a:r>
            <a:r>
              <a:rPr lang="en-IN" sz="1800" dirty="0" smtClean="0">
                <a:hlinkClick r:id="rId4"/>
              </a:rPr>
              <a:t>www.javatpoint.com/how-to-set-path-in-java</a:t>
            </a:r>
            <a:r>
              <a:rPr lang="en-IN" sz="1800" dirty="0" smtClean="0"/>
              <a:t> </a:t>
            </a:r>
          </a:p>
          <a:p>
            <a:r>
              <a:rPr lang="en-IN" sz="1800" dirty="0"/>
              <a:t>D:\2021\SaiTech\Harini-2Day&gt;echo %JAVA_HOME%</a:t>
            </a:r>
          </a:p>
        </p:txBody>
      </p:sp>
      <p:sp>
        <p:nvSpPr>
          <p:cNvPr id="4" name="Footer Placeholder 3"/>
          <p:cNvSpPr>
            <a:spLocks noGrp="1"/>
          </p:cNvSpPr>
          <p:nvPr>
            <p:ph type="ftr" sz="quarter" idx="11"/>
          </p:nvPr>
        </p:nvSpPr>
        <p:spPr/>
        <p:txBody>
          <a:bodyPr/>
          <a:lstStyle/>
          <a:p>
            <a:r>
              <a:rPr lang="en-IN" smtClean="0"/>
              <a:t>Presented By: Ashu Jauhari</a:t>
            </a:r>
            <a:endParaRPr lang="en-IN" dirty="0"/>
          </a:p>
        </p:txBody>
      </p:sp>
      <p:sp>
        <p:nvSpPr>
          <p:cNvPr id="5" name="Slide Number Placeholder 4"/>
          <p:cNvSpPr>
            <a:spLocks noGrp="1"/>
          </p:cNvSpPr>
          <p:nvPr>
            <p:ph type="sldNum" sz="quarter" idx="12"/>
          </p:nvPr>
        </p:nvSpPr>
        <p:spPr/>
        <p:txBody>
          <a:bodyPr/>
          <a:lstStyle/>
          <a:p>
            <a:fld id="{2A013F82-EE5E-44EE-A61D-E31C6657F26F}" type="slidenum">
              <a:rPr lang="en-IN" smtClean="0"/>
              <a:t>4</a:t>
            </a:fld>
            <a:endParaRPr lang="en-IN"/>
          </a:p>
        </p:txBody>
      </p:sp>
      <p:pic>
        <p:nvPicPr>
          <p:cNvPr id="6" name="Picture 5"/>
          <p:cNvPicPr>
            <a:picLocks noChangeAspect="1"/>
          </p:cNvPicPr>
          <p:nvPr/>
        </p:nvPicPr>
        <p:blipFill>
          <a:blip r:embed="rId5"/>
          <a:stretch>
            <a:fillRect/>
          </a:stretch>
        </p:blipFill>
        <p:spPr>
          <a:xfrm>
            <a:off x="405780" y="4140999"/>
            <a:ext cx="4107536" cy="800169"/>
          </a:xfrm>
          <a:prstGeom prst="rect">
            <a:avLst/>
          </a:prstGeom>
        </p:spPr>
      </p:pic>
    </p:spTree>
    <p:extLst>
      <p:ext uri="{BB962C8B-B14F-4D97-AF65-F5344CB8AC3E}">
        <p14:creationId xmlns:p14="http://schemas.microsoft.com/office/powerpoint/2010/main" val="225902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IN" dirty="0"/>
          </a:p>
        </p:txBody>
      </p:sp>
      <p:sp>
        <p:nvSpPr>
          <p:cNvPr id="3" name="Content Placeholder 2"/>
          <p:cNvSpPr>
            <a:spLocks noGrp="1"/>
          </p:cNvSpPr>
          <p:nvPr>
            <p:ph idx="1"/>
          </p:nvPr>
        </p:nvSpPr>
        <p:spPr/>
        <p:txBody>
          <a:bodyPr/>
          <a:lstStyle/>
          <a:p>
            <a:endParaRPr lang="en-IN" dirty="0"/>
          </a:p>
        </p:txBody>
      </p:sp>
      <p:sp>
        <p:nvSpPr>
          <p:cNvPr id="4" name="Footer Placeholder 3"/>
          <p:cNvSpPr>
            <a:spLocks noGrp="1"/>
          </p:cNvSpPr>
          <p:nvPr>
            <p:ph type="ftr" sz="quarter" idx="11"/>
          </p:nvPr>
        </p:nvSpPr>
        <p:spPr/>
        <p:txBody>
          <a:bodyPr/>
          <a:lstStyle/>
          <a:p>
            <a:r>
              <a:rPr lang="en-IN" smtClean="0"/>
              <a:t>Presented By: Ashu Jauhari</a:t>
            </a:r>
            <a:endParaRPr lang="en-IN" dirty="0"/>
          </a:p>
        </p:txBody>
      </p:sp>
      <p:sp>
        <p:nvSpPr>
          <p:cNvPr id="5" name="Slide Number Placeholder 4"/>
          <p:cNvSpPr>
            <a:spLocks noGrp="1"/>
          </p:cNvSpPr>
          <p:nvPr>
            <p:ph type="sldNum" sz="quarter" idx="12"/>
          </p:nvPr>
        </p:nvSpPr>
        <p:spPr/>
        <p:txBody>
          <a:bodyPr/>
          <a:lstStyle/>
          <a:p>
            <a:fld id="{2A013F82-EE5E-44EE-A61D-E31C6657F26F}" type="slidenum">
              <a:rPr lang="en-IN" smtClean="0"/>
              <a:t>40</a:t>
            </a:fld>
            <a:endParaRPr lang="en-IN"/>
          </a:p>
        </p:txBody>
      </p:sp>
      <p:pic>
        <p:nvPicPr>
          <p:cNvPr id="6" name="Picture 5"/>
          <p:cNvPicPr>
            <a:picLocks noChangeAspect="1"/>
          </p:cNvPicPr>
          <p:nvPr/>
        </p:nvPicPr>
        <p:blipFill>
          <a:blip r:embed="rId2"/>
          <a:stretch>
            <a:fillRect/>
          </a:stretch>
        </p:blipFill>
        <p:spPr>
          <a:xfrm>
            <a:off x="1095710" y="1196752"/>
            <a:ext cx="1638442" cy="2286198"/>
          </a:xfrm>
          <a:prstGeom prst="rect">
            <a:avLst/>
          </a:prstGeom>
        </p:spPr>
      </p:pic>
      <p:pic>
        <p:nvPicPr>
          <p:cNvPr id="7" name="Picture 6"/>
          <p:cNvPicPr>
            <a:picLocks noChangeAspect="1"/>
          </p:cNvPicPr>
          <p:nvPr/>
        </p:nvPicPr>
        <p:blipFill>
          <a:blip r:embed="rId3"/>
          <a:stretch>
            <a:fillRect/>
          </a:stretch>
        </p:blipFill>
        <p:spPr>
          <a:xfrm>
            <a:off x="3430116" y="1242473"/>
            <a:ext cx="1760373" cy="3894157"/>
          </a:xfrm>
          <a:prstGeom prst="rect">
            <a:avLst/>
          </a:prstGeom>
        </p:spPr>
      </p:pic>
      <p:pic>
        <p:nvPicPr>
          <p:cNvPr id="8" name="Picture 7"/>
          <p:cNvPicPr>
            <a:picLocks noChangeAspect="1"/>
          </p:cNvPicPr>
          <p:nvPr/>
        </p:nvPicPr>
        <p:blipFill>
          <a:blip r:embed="rId4"/>
          <a:stretch>
            <a:fillRect/>
          </a:stretch>
        </p:blipFill>
        <p:spPr>
          <a:xfrm>
            <a:off x="5886453" y="107630"/>
            <a:ext cx="2949196" cy="2766300"/>
          </a:xfrm>
          <a:prstGeom prst="rect">
            <a:avLst/>
          </a:prstGeom>
        </p:spPr>
      </p:pic>
      <p:pic>
        <p:nvPicPr>
          <p:cNvPr id="10" name="Picture 9"/>
          <p:cNvPicPr>
            <a:picLocks noChangeAspect="1"/>
          </p:cNvPicPr>
          <p:nvPr/>
        </p:nvPicPr>
        <p:blipFill>
          <a:blip r:embed="rId5"/>
          <a:stretch>
            <a:fillRect/>
          </a:stretch>
        </p:blipFill>
        <p:spPr>
          <a:xfrm>
            <a:off x="9110078" y="21712"/>
            <a:ext cx="3078747" cy="2819644"/>
          </a:xfrm>
          <a:prstGeom prst="rect">
            <a:avLst/>
          </a:prstGeom>
        </p:spPr>
      </p:pic>
      <p:sp>
        <p:nvSpPr>
          <p:cNvPr id="11" name="Not Equal 10"/>
          <p:cNvSpPr/>
          <p:nvPr/>
        </p:nvSpPr>
        <p:spPr>
          <a:xfrm>
            <a:off x="11205662" y="1268761"/>
            <a:ext cx="1105235" cy="830382"/>
          </a:xfrm>
          <a:prstGeom prst="mathNotEqua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2308334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Inheritance?</a:t>
            </a:r>
            <a:endParaRPr lang="en-IN" dirty="0"/>
          </a:p>
        </p:txBody>
      </p:sp>
      <p:sp>
        <p:nvSpPr>
          <p:cNvPr id="3" name="Content Placeholder 2"/>
          <p:cNvSpPr>
            <a:spLocks noGrp="1"/>
          </p:cNvSpPr>
          <p:nvPr>
            <p:ph idx="1"/>
          </p:nvPr>
        </p:nvSpPr>
        <p:spPr/>
        <p:txBody>
          <a:bodyPr/>
          <a:lstStyle/>
          <a:p>
            <a:r>
              <a:rPr lang="en-IN" dirty="0"/>
              <a:t>Java is code </a:t>
            </a:r>
            <a:r>
              <a:rPr lang="en-IN" dirty="0" smtClean="0"/>
              <a:t>reusability</a:t>
            </a:r>
          </a:p>
          <a:p>
            <a:r>
              <a:rPr lang="en-IN" dirty="0"/>
              <a:t>runtime polymorphism</a:t>
            </a:r>
          </a:p>
        </p:txBody>
      </p:sp>
      <p:sp>
        <p:nvSpPr>
          <p:cNvPr id="4" name="Footer Placeholder 3"/>
          <p:cNvSpPr>
            <a:spLocks noGrp="1"/>
          </p:cNvSpPr>
          <p:nvPr>
            <p:ph type="ftr" sz="quarter" idx="11"/>
          </p:nvPr>
        </p:nvSpPr>
        <p:spPr/>
        <p:txBody>
          <a:bodyPr/>
          <a:lstStyle/>
          <a:p>
            <a:r>
              <a:rPr lang="en-IN" smtClean="0"/>
              <a:t>Presented By: Ashu Jauhari</a:t>
            </a:r>
            <a:endParaRPr lang="en-IN" dirty="0"/>
          </a:p>
        </p:txBody>
      </p:sp>
      <p:sp>
        <p:nvSpPr>
          <p:cNvPr id="5" name="Slide Number Placeholder 4"/>
          <p:cNvSpPr>
            <a:spLocks noGrp="1"/>
          </p:cNvSpPr>
          <p:nvPr>
            <p:ph type="sldNum" sz="quarter" idx="12"/>
          </p:nvPr>
        </p:nvSpPr>
        <p:spPr/>
        <p:txBody>
          <a:bodyPr/>
          <a:lstStyle/>
          <a:p>
            <a:fld id="{2A013F82-EE5E-44EE-A61D-E31C6657F26F}" type="slidenum">
              <a:rPr lang="en-IN" smtClean="0"/>
              <a:t>41</a:t>
            </a:fld>
            <a:endParaRPr lang="en-IN"/>
          </a:p>
        </p:txBody>
      </p:sp>
    </p:spTree>
    <p:extLst>
      <p:ext uri="{BB962C8B-B14F-4D97-AF65-F5344CB8AC3E}">
        <p14:creationId xmlns:p14="http://schemas.microsoft.com/office/powerpoint/2010/main" val="1882157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Class</a:t>
            </a:r>
            <a:endParaRPr lang="en-IN" dirty="0"/>
          </a:p>
        </p:txBody>
      </p:sp>
      <p:sp>
        <p:nvSpPr>
          <p:cNvPr id="3" name="Content Placeholder 2"/>
          <p:cNvSpPr>
            <a:spLocks noGrp="1"/>
          </p:cNvSpPr>
          <p:nvPr>
            <p:ph idx="1"/>
          </p:nvPr>
        </p:nvSpPr>
        <p:spPr/>
        <p:txBody>
          <a:bodyPr/>
          <a:lstStyle/>
          <a:p>
            <a:r>
              <a:rPr lang="en-IN" b="1" dirty="0"/>
              <a:t>Object class</a:t>
            </a:r>
            <a:r>
              <a:rPr lang="en-IN" dirty="0"/>
              <a:t> is the parent class of all the classes in java by </a:t>
            </a:r>
            <a:r>
              <a:rPr lang="en-IN" dirty="0" smtClean="0"/>
              <a:t>default</a:t>
            </a:r>
          </a:p>
          <a:p>
            <a:r>
              <a:rPr lang="en-US" dirty="0" smtClean="0"/>
              <a:t>Object methods</a:t>
            </a:r>
            <a:endParaRPr lang="en-IN" dirty="0"/>
          </a:p>
        </p:txBody>
      </p:sp>
      <p:sp>
        <p:nvSpPr>
          <p:cNvPr id="4" name="Footer Placeholder 3"/>
          <p:cNvSpPr>
            <a:spLocks noGrp="1"/>
          </p:cNvSpPr>
          <p:nvPr>
            <p:ph type="ftr" sz="quarter" idx="11"/>
          </p:nvPr>
        </p:nvSpPr>
        <p:spPr/>
        <p:txBody>
          <a:bodyPr/>
          <a:lstStyle/>
          <a:p>
            <a:r>
              <a:rPr lang="en-IN" smtClean="0"/>
              <a:t>Presented By: Ashu Jauhari</a:t>
            </a:r>
            <a:endParaRPr lang="en-IN" dirty="0"/>
          </a:p>
        </p:txBody>
      </p:sp>
      <p:sp>
        <p:nvSpPr>
          <p:cNvPr id="5" name="Slide Number Placeholder 4"/>
          <p:cNvSpPr>
            <a:spLocks noGrp="1"/>
          </p:cNvSpPr>
          <p:nvPr>
            <p:ph type="sldNum" sz="quarter" idx="12"/>
          </p:nvPr>
        </p:nvSpPr>
        <p:spPr/>
        <p:txBody>
          <a:bodyPr/>
          <a:lstStyle/>
          <a:p>
            <a:fld id="{2A013F82-EE5E-44EE-A61D-E31C6657F26F}" type="slidenum">
              <a:rPr lang="en-IN" smtClean="0"/>
              <a:t>42</a:t>
            </a:fld>
            <a:endParaRPr lang="en-IN"/>
          </a:p>
        </p:txBody>
      </p:sp>
    </p:spTree>
    <p:extLst>
      <p:ext uri="{BB962C8B-B14F-4D97-AF65-F5344CB8AC3E}">
        <p14:creationId xmlns:p14="http://schemas.microsoft.com/office/powerpoint/2010/main" val="273360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a:t>
            </a:r>
            <a:endParaRPr lang="en-IN" dirty="0"/>
          </a:p>
        </p:txBody>
      </p:sp>
      <p:sp>
        <p:nvSpPr>
          <p:cNvPr id="3" name="Content Placeholder 2"/>
          <p:cNvSpPr>
            <a:spLocks noGrp="1"/>
          </p:cNvSpPr>
          <p:nvPr>
            <p:ph idx="1"/>
          </p:nvPr>
        </p:nvSpPr>
        <p:spPr/>
        <p:txBody>
          <a:bodyPr/>
          <a:lstStyle/>
          <a:p>
            <a:r>
              <a:rPr lang="en-IN" dirty="0"/>
              <a:t>An exception is an abnormal condition which occurs during run time and disrupts the normal flow of the program</a:t>
            </a:r>
            <a:r>
              <a:rPr lang="en-IN" dirty="0" smtClean="0"/>
              <a:t>.</a:t>
            </a:r>
          </a:p>
          <a:p>
            <a:r>
              <a:rPr lang="en-IN" dirty="0" smtClean="0"/>
              <a:t> </a:t>
            </a:r>
            <a:r>
              <a:rPr lang="en-IN" dirty="0"/>
              <a:t> This exception must be handled to maintain the normal flow of the program. If this exception is not handled properly, the rest of the program will not be executed. </a:t>
            </a:r>
            <a:endParaRPr lang="en-IN" dirty="0" smtClean="0"/>
          </a:p>
          <a:p>
            <a:pPr marL="0" indent="0">
              <a:buNone/>
            </a:pPr>
            <a:r>
              <a:rPr lang="en-IN" dirty="0" smtClean="0"/>
              <a:t>Hence</a:t>
            </a:r>
            <a:r>
              <a:rPr lang="en-IN" dirty="0"/>
              <a:t>, causing the abrupt termination of the program. Therefore, you must handle the exceptions for the smooth flow of the program. To handle the run time exceptions, one mechanism is provided in java and it is called exception handling.</a:t>
            </a:r>
          </a:p>
        </p:txBody>
      </p:sp>
      <p:sp>
        <p:nvSpPr>
          <p:cNvPr id="4" name="Footer Placeholder 3"/>
          <p:cNvSpPr>
            <a:spLocks noGrp="1"/>
          </p:cNvSpPr>
          <p:nvPr>
            <p:ph type="ftr" sz="quarter" idx="11"/>
          </p:nvPr>
        </p:nvSpPr>
        <p:spPr/>
        <p:txBody>
          <a:bodyPr/>
          <a:lstStyle/>
          <a:p>
            <a:r>
              <a:rPr lang="en-IN" smtClean="0"/>
              <a:t>Presented By: Ashu Jauhari</a:t>
            </a:r>
            <a:endParaRPr lang="en-IN" dirty="0"/>
          </a:p>
        </p:txBody>
      </p:sp>
      <p:sp>
        <p:nvSpPr>
          <p:cNvPr id="5" name="Slide Number Placeholder 4"/>
          <p:cNvSpPr>
            <a:spLocks noGrp="1"/>
          </p:cNvSpPr>
          <p:nvPr>
            <p:ph type="sldNum" sz="quarter" idx="12"/>
          </p:nvPr>
        </p:nvSpPr>
        <p:spPr/>
        <p:txBody>
          <a:bodyPr/>
          <a:lstStyle/>
          <a:p>
            <a:fld id="{2A013F82-EE5E-44EE-A61D-E31C6657F26F}" type="slidenum">
              <a:rPr lang="en-IN" smtClean="0"/>
              <a:t>43</a:t>
            </a:fld>
            <a:endParaRPr lang="en-IN"/>
          </a:p>
        </p:txBody>
      </p:sp>
    </p:spTree>
    <p:extLst>
      <p:ext uri="{BB962C8B-B14F-4D97-AF65-F5344CB8AC3E}">
        <p14:creationId xmlns:p14="http://schemas.microsoft.com/office/powerpoint/2010/main" val="330874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IN" dirty="0">
                <a:hlinkClick r:id="rId2"/>
              </a:rPr>
              <a:t>try, catch and finally blocks In Java</a:t>
            </a:r>
            <a:endParaRPr lang="en-IN" dirty="0"/>
          </a:p>
        </p:txBody>
      </p:sp>
      <p:pic>
        <p:nvPicPr>
          <p:cNvPr id="6" name="Content Placeholder 5"/>
          <p:cNvPicPr>
            <a:picLocks noGrp="1" noChangeAspect="1"/>
          </p:cNvPicPr>
          <p:nvPr>
            <p:ph idx="1"/>
          </p:nvPr>
        </p:nvPicPr>
        <p:blipFill>
          <a:blip r:embed="rId3"/>
          <a:stretch>
            <a:fillRect/>
          </a:stretch>
        </p:blipFill>
        <p:spPr>
          <a:xfrm>
            <a:off x="1529257" y="1124744"/>
            <a:ext cx="7213050" cy="3935404"/>
          </a:xfrm>
          <a:prstGeom prst="rect">
            <a:avLst/>
          </a:prstGeom>
        </p:spPr>
      </p:pic>
      <p:sp>
        <p:nvSpPr>
          <p:cNvPr id="4" name="Footer Placeholder 3"/>
          <p:cNvSpPr>
            <a:spLocks noGrp="1"/>
          </p:cNvSpPr>
          <p:nvPr>
            <p:ph type="ftr" sz="quarter" idx="11"/>
          </p:nvPr>
        </p:nvSpPr>
        <p:spPr/>
        <p:txBody>
          <a:bodyPr/>
          <a:lstStyle/>
          <a:p>
            <a:r>
              <a:rPr lang="en-IN" smtClean="0"/>
              <a:t>Presented By: Ashu Jauhari</a:t>
            </a:r>
            <a:endParaRPr lang="en-IN" dirty="0"/>
          </a:p>
        </p:txBody>
      </p:sp>
      <p:sp>
        <p:nvSpPr>
          <p:cNvPr id="5" name="Slide Number Placeholder 4"/>
          <p:cNvSpPr>
            <a:spLocks noGrp="1"/>
          </p:cNvSpPr>
          <p:nvPr>
            <p:ph type="sldNum" sz="quarter" idx="12"/>
          </p:nvPr>
        </p:nvSpPr>
        <p:spPr/>
        <p:txBody>
          <a:bodyPr/>
          <a:lstStyle/>
          <a:p>
            <a:fld id="{2A013F82-EE5E-44EE-A61D-E31C6657F26F}" type="slidenum">
              <a:rPr lang="en-IN" smtClean="0"/>
              <a:t>44</a:t>
            </a:fld>
            <a:endParaRPr lang="en-IN"/>
          </a:p>
        </p:txBody>
      </p:sp>
    </p:spTree>
    <p:extLst>
      <p:ext uri="{BB962C8B-B14F-4D97-AF65-F5344CB8AC3E}">
        <p14:creationId xmlns:p14="http://schemas.microsoft.com/office/powerpoint/2010/main" val="2558051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Checked Exception Vs Unchecked Exception</a:t>
            </a:r>
            <a:endParaRPr lang="en-IN" dirty="0"/>
          </a:p>
        </p:txBody>
      </p:sp>
      <p:sp>
        <p:nvSpPr>
          <p:cNvPr id="3" name="Content Placeholder 2"/>
          <p:cNvSpPr>
            <a:spLocks noGrp="1"/>
          </p:cNvSpPr>
          <p:nvPr>
            <p:ph idx="1"/>
          </p:nvPr>
        </p:nvSpPr>
        <p:spPr/>
        <p:txBody>
          <a:bodyPr/>
          <a:lstStyle/>
          <a:p>
            <a:r>
              <a:rPr lang="en-US" dirty="0" smtClean="0"/>
              <a:t>Checked:</a:t>
            </a:r>
          </a:p>
          <a:p>
            <a:pPr lvl="1"/>
            <a:r>
              <a:rPr lang="en-IN" dirty="0"/>
              <a:t>Checked exceptions are known to compiler </a:t>
            </a:r>
            <a:r>
              <a:rPr lang="en-IN" dirty="0" err="1"/>
              <a:t>i.e</a:t>
            </a:r>
            <a:r>
              <a:rPr lang="en-IN" dirty="0"/>
              <a:t> they are the exceptions that are checked at compile time. Checked exceptions are also called compile time exceptions, because they can be known during compile time.</a:t>
            </a:r>
            <a:endParaRPr lang="en-US" dirty="0"/>
          </a:p>
          <a:p>
            <a:endParaRPr lang="en-US" dirty="0" smtClean="0"/>
          </a:p>
          <a:p>
            <a:r>
              <a:rPr lang="en-US" dirty="0" smtClean="0"/>
              <a:t>Unchecked:</a:t>
            </a:r>
          </a:p>
          <a:p>
            <a:pPr lvl="1"/>
            <a:r>
              <a:rPr lang="en-IN" dirty="0"/>
              <a:t>Unchecked exceptions are not known to compiler.  They are the exceptions that are not checked at compile time, because they occur only at run </a:t>
            </a:r>
            <a:r>
              <a:rPr lang="en-IN" dirty="0" err="1"/>
              <a:t>time.That’s</a:t>
            </a:r>
            <a:r>
              <a:rPr lang="en-IN" dirty="0"/>
              <a:t> why these exceptions are also called run time exceptions.</a:t>
            </a:r>
          </a:p>
        </p:txBody>
      </p:sp>
      <p:sp>
        <p:nvSpPr>
          <p:cNvPr id="4" name="Footer Placeholder 3"/>
          <p:cNvSpPr>
            <a:spLocks noGrp="1"/>
          </p:cNvSpPr>
          <p:nvPr>
            <p:ph type="ftr" sz="quarter" idx="11"/>
          </p:nvPr>
        </p:nvSpPr>
        <p:spPr/>
        <p:txBody>
          <a:bodyPr/>
          <a:lstStyle/>
          <a:p>
            <a:r>
              <a:rPr lang="en-IN" smtClean="0"/>
              <a:t>Presented By: Ashu Jauhari</a:t>
            </a:r>
            <a:endParaRPr lang="en-IN" dirty="0"/>
          </a:p>
        </p:txBody>
      </p:sp>
      <p:sp>
        <p:nvSpPr>
          <p:cNvPr id="5" name="Slide Number Placeholder 4"/>
          <p:cNvSpPr>
            <a:spLocks noGrp="1"/>
          </p:cNvSpPr>
          <p:nvPr>
            <p:ph type="sldNum" sz="quarter" idx="12"/>
          </p:nvPr>
        </p:nvSpPr>
        <p:spPr/>
        <p:txBody>
          <a:bodyPr/>
          <a:lstStyle/>
          <a:p>
            <a:fld id="{2A013F82-EE5E-44EE-A61D-E31C6657F26F}" type="slidenum">
              <a:rPr lang="en-IN" smtClean="0"/>
              <a:t>45</a:t>
            </a:fld>
            <a:endParaRPr lang="en-IN"/>
          </a:p>
        </p:txBody>
      </p:sp>
    </p:spTree>
    <p:extLst>
      <p:ext uri="{BB962C8B-B14F-4D97-AF65-F5344CB8AC3E}">
        <p14:creationId xmlns:p14="http://schemas.microsoft.com/office/powerpoint/2010/main" val="70067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4757" y="653866"/>
            <a:ext cx="3542035" cy="584495"/>
          </a:xfrm>
          <a:prstGeom prst="rect">
            <a:avLst/>
          </a:prstGeom>
          <a:noFill/>
        </p:spPr>
        <p:txBody>
          <a:bodyPr wrap="none" rtlCol="0">
            <a:spAutoFit/>
          </a:bodyPr>
          <a:lstStyle/>
          <a:p>
            <a:r>
              <a:rPr lang="en-IN" sz="3199" dirty="0"/>
              <a:t>Throw an Exception</a:t>
            </a:r>
          </a:p>
        </p:txBody>
      </p:sp>
      <p:pic>
        <p:nvPicPr>
          <p:cNvPr id="3" name="Picture 2"/>
          <p:cNvPicPr>
            <a:picLocks noChangeAspect="1"/>
          </p:cNvPicPr>
          <p:nvPr/>
        </p:nvPicPr>
        <p:blipFill>
          <a:blip r:embed="rId2"/>
          <a:stretch>
            <a:fillRect/>
          </a:stretch>
        </p:blipFill>
        <p:spPr>
          <a:xfrm>
            <a:off x="558432" y="1602210"/>
            <a:ext cx="8766019" cy="3421132"/>
          </a:xfrm>
          <a:prstGeom prst="rect">
            <a:avLst/>
          </a:prstGeom>
        </p:spPr>
      </p:pic>
    </p:spTree>
    <p:extLst>
      <p:ext uri="{BB962C8B-B14F-4D97-AF65-F5344CB8AC3E}">
        <p14:creationId xmlns:p14="http://schemas.microsoft.com/office/powerpoint/2010/main" val="1051409909"/>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IN" smtClean="0"/>
              <a:t>Presented By: Ashu Jauhari</a:t>
            </a:r>
            <a:endParaRPr lang="en-IN" dirty="0"/>
          </a:p>
        </p:txBody>
      </p:sp>
      <p:sp>
        <p:nvSpPr>
          <p:cNvPr id="5" name="Slide Number Placeholder 4"/>
          <p:cNvSpPr>
            <a:spLocks noGrp="1"/>
          </p:cNvSpPr>
          <p:nvPr>
            <p:ph type="sldNum" sz="quarter" idx="12"/>
          </p:nvPr>
        </p:nvSpPr>
        <p:spPr/>
        <p:txBody>
          <a:bodyPr/>
          <a:lstStyle/>
          <a:p>
            <a:fld id="{2A013F82-EE5E-44EE-A61D-E31C6657F26F}" type="slidenum">
              <a:rPr lang="en-IN" smtClean="0"/>
              <a:t>47</a:t>
            </a:fld>
            <a:endParaRPr lang="en-IN"/>
          </a:p>
        </p:txBody>
      </p:sp>
      <p:pic>
        <p:nvPicPr>
          <p:cNvPr id="6" name="Picture 5"/>
          <p:cNvPicPr>
            <a:picLocks noChangeAspect="1"/>
          </p:cNvPicPr>
          <p:nvPr/>
        </p:nvPicPr>
        <p:blipFill>
          <a:blip r:embed="rId2"/>
          <a:stretch>
            <a:fillRect/>
          </a:stretch>
        </p:blipFill>
        <p:spPr>
          <a:xfrm>
            <a:off x="1197868" y="197599"/>
            <a:ext cx="8496944" cy="6673971"/>
          </a:xfrm>
          <a:prstGeom prst="rect">
            <a:avLst/>
          </a:prstGeom>
        </p:spPr>
      </p:pic>
    </p:spTree>
    <p:extLst>
      <p:ext uri="{BB962C8B-B14F-4D97-AF65-F5344CB8AC3E}">
        <p14:creationId xmlns:p14="http://schemas.microsoft.com/office/powerpoint/2010/main" val="1000814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Input/Output</a:t>
            </a:r>
            <a:r>
              <a:rPr lang="en-US" dirty="0"/>
              <a:t> Streams</a:t>
            </a:r>
            <a:endParaRPr lang="en-IN" dirty="0"/>
          </a:p>
        </p:txBody>
      </p:sp>
      <p:sp>
        <p:nvSpPr>
          <p:cNvPr id="3" name="Content Placeholder 2"/>
          <p:cNvSpPr>
            <a:spLocks noGrp="1"/>
          </p:cNvSpPr>
          <p:nvPr>
            <p:ph idx="1"/>
          </p:nvPr>
        </p:nvSpPr>
        <p:spPr/>
        <p:txBody>
          <a:bodyPr/>
          <a:lstStyle/>
          <a:p>
            <a:r>
              <a:rPr lang="en-IN" b="1" dirty="0"/>
              <a:t>Java I/O</a:t>
            </a:r>
            <a:r>
              <a:rPr lang="en-IN" dirty="0"/>
              <a:t> (Input and Output) is used </a:t>
            </a:r>
            <a:r>
              <a:rPr lang="en-IN" i="1" dirty="0"/>
              <a:t>to process the input</a:t>
            </a:r>
            <a:r>
              <a:rPr lang="en-IN" dirty="0"/>
              <a:t> and </a:t>
            </a:r>
            <a:r>
              <a:rPr lang="en-IN" i="1" dirty="0"/>
              <a:t>produce the output</a:t>
            </a:r>
            <a:r>
              <a:rPr lang="en-IN" dirty="0" smtClean="0"/>
              <a:t>.</a:t>
            </a:r>
          </a:p>
          <a:p>
            <a:r>
              <a:rPr lang="en-IN" b="1" dirty="0"/>
              <a:t>1) </a:t>
            </a:r>
            <a:r>
              <a:rPr lang="en-IN" b="1" dirty="0" err="1"/>
              <a:t>System.out</a:t>
            </a:r>
            <a:r>
              <a:rPr lang="en-IN" b="1" dirty="0"/>
              <a:t>: </a:t>
            </a:r>
            <a:r>
              <a:rPr lang="en-IN" dirty="0"/>
              <a:t>standard output stream</a:t>
            </a:r>
          </a:p>
          <a:p>
            <a:r>
              <a:rPr lang="en-IN" b="1" dirty="0"/>
              <a:t>2) System.in: </a:t>
            </a:r>
            <a:r>
              <a:rPr lang="en-IN" dirty="0"/>
              <a:t>standard input stream</a:t>
            </a:r>
          </a:p>
          <a:p>
            <a:r>
              <a:rPr lang="en-IN" b="1" dirty="0"/>
              <a:t>3) </a:t>
            </a:r>
            <a:r>
              <a:rPr lang="en-IN" b="1" dirty="0" err="1"/>
              <a:t>System.err</a:t>
            </a:r>
            <a:r>
              <a:rPr lang="en-IN" b="1" dirty="0"/>
              <a:t>: </a:t>
            </a:r>
            <a:r>
              <a:rPr lang="en-IN" dirty="0"/>
              <a:t>standard error stream</a:t>
            </a:r>
          </a:p>
          <a:p>
            <a:endParaRPr lang="en-IN" dirty="0"/>
          </a:p>
        </p:txBody>
      </p:sp>
      <p:sp>
        <p:nvSpPr>
          <p:cNvPr id="4" name="Footer Placeholder 3"/>
          <p:cNvSpPr>
            <a:spLocks noGrp="1"/>
          </p:cNvSpPr>
          <p:nvPr>
            <p:ph type="ftr" sz="quarter" idx="11"/>
          </p:nvPr>
        </p:nvSpPr>
        <p:spPr/>
        <p:txBody>
          <a:bodyPr/>
          <a:lstStyle/>
          <a:p>
            <a:r>
              <a:rPr lang="en-IN" smtClean="0"/>
              <a:t>Presented By: Ashu Jauhari</a:t>
            </a:r>
            <a:endParaRPr lang="en-IN" dirty="0"/>
          </a:p>
        </p:txBody>
      </p:sp>
      <p:sp>
        <p:nvSpPr>
          <p:cNvPr id="5" name="Slide Number Placeholder 4"/>
          <p:cNvSpPr>
            <a:spLocks noGrp="1"/>
          </p:cNvSpPr>
          <p:nvPr>
            <p:ph type="sldNum" sz="quarter" idx="12"/>
          </p:nvPr>
        </p:nvSpPr>
        <p:spPr/>
        <p:txBody>
          <a:bodyPr/>
          <a:lstStyle/>
          <a:p>
            <a:fld id="{2A013F82-EE5E-44EE-A61D-E31C6657F26F}" type="slidenum">
              <a:rPr lang="en-IN" smtClean="0"/>
              <a:t>48</a:t>
            </a:fld>
            <a:endParaRPr lang="en-IN"/>
          </a:p>
        </p:txBody>
      </p:sp>
      <p:pic>
        <p:nvPicPr>
          <p:cNvPr id="6" name="Picture 5"/>
          <p:cNvPicPr>
            <a:picLocks noChangeAspect="1"/>
          </p:cNvPicPr>
          <p:nvPr/>
        </p:nvPicPr>
        <p:blipFill>
          <a:blip r:embed="rId2"/>
          <a:stretch>
            <a:fillRect/>
          </a:stretch>
        </p:blipFill>
        <p:spPr>
          <a:xfrm>
            <a:off x="1494929" y="3831879"/>
            <a:ext cx="7994073" cy="2552921"/>
          </a:xfrm>
          <a:prstGeom prst="rect">
            <a:avLst/>
          </a:prstGeom>
        </p:spPr>
      </p:pic>
    </p:spTree>
    <p:extLst>
      <p:ext uri="{BB962C8B-B14F-4D97-AF65-F5344CB8AC3E}">
        <p14:creationId xmlns:p14="http://schemas.microsoft.com/office/powerpoint/2010/main" val="41909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01225" y="457974"/>
            <a:ext cx="1912205" cy="707574"/>
          </a:xfrm>
          <a:prstGeom prst="rect">
            <a:avLst/>
          </a:prstGeom>
          <a:noFill/>
        </p:spPr>
        <p:txBody>
          <a:bodyPr wrap="none" rtlCol="0">
            <a:spAutoFit/>
          </a:bodyPr>
          <a:lstStyle/>
          <a:p>
            <a:r>
              <a:rPr lang="en-IN" sz="3999" dirty="0"/>
              <a:t>Scanner</a:t>
            </a:r>
          </a:p>
        </p:txBody>
      </p:sp>
      <p:sp>
        <p:nvSpPr>
          <p:cNvPr id="3" name="Rectangle 2"/>
          <p:cNvSpPr/>
          <p:nvPr/>
        </p:nvSpPr>
        <p:spPr>
          <a:xfrm>
            <a:off x="3047206" y="2552066"/>
            <a:ext cx="6094413" cy="1753869"/>
          </a:xfrm>
          <a:prstGeom prst="rect">
            <a:avLst/>
          </a:prstGeom>
        </p:spPr>
        <p:txBody>
          <a:bodyPr>
            <a:spAutoFit/>
          </a:bodyPr>
          <a:lstStyle/>
          <a:p>
            <a:r>
              <a:rPr lang="en-IN" sz="1799" dirty="0">
                <a:latin typeface="Consolas" panose="020B0609020204030204" pitchFamily="49" charset="0"/>
              </a:rPr>
              <a:t> </a:t>
            </a:r>
            <a:r>
              <a:rPr lang="en-IN" sz="1799" dirty="0" err="1">
                <a:latin typeface="Consolas" panose="020B0609020204030204" pitchFamily="49" charset="0"/>
              </a:rPr>
              <a:t>java.util.Scanner</a:t>
            </a:r>
            <a:r>
              <a:rPr lang="en-IN" sz="1799" dirty="0">
                <a:latin typeface="Consolas" panose="020B0609020204030204" pitchFamily="49" charset="0"/>
              </a:rPr>
              <a:t> in = </a:t>
            </a:r>
            <a:r>
              <a:rPr lang="en-IN" sz="1799" b="1" dirty="0">
                <a:latin typeface="Consolas" panose="020B0609020204030204" pitchFamily="49" charset="0"/>
              </a:rPr>
              <a:t>new </a:t>
            </a:r>
            <a:r>
              <a:rPr lang="en-IN" sz="1799" b="1" dirty="0" err="1">
                <a:latin typeface="Consolas" panose="020B0609020204030204" pitchFamily="49" charset="0"/>
              </a:rPr>
              <a:t>java.util.Scanner</a:t>
            </a:r>
            <a:r>
              <a:rPr lang="en-IN" sz="1799" b="1" dirty="0">
                <a:latin typeface="Consolas" panose="020B0609020204030204" pitchFamily="49" charset="0"/>
              </a:rPr>
              <a:t>(System.</a:t>
            </a:r>
            <a:r>
              <a:rPr lang="en-IN" sz="1799" b="1" i="1" dirty="0">
                <a:latin typeface="Consolas" panose="020B0609020204030204" pitchFamily="49" charset="0"/>
              </a:rPr>
              <a:t>in);  </a:t>
            </a:r>
          </a:p>
          <a:p>
            <a:r>
              <a:rPr lang="en-IN" sz="1799" dirty="0">
                <a:latin typeface="Consolas" panose="020B0609020204030204" pitchFamily="49" charset="0"/>
              </a:rPr>
              <a:t>        </a:t>
            </a:r>
            <a:r>
              <a:rPr lang="en-IN" sz="1799" dirty="0" err="1">
                <a:latin typeface="Consolas" panose="020B0609020204030204" pitchFamily="49" charset="0"/>
              </a:rPr>
              <a:t>System.</a:t>
            </a:r>
            <a:r>
              <a:rPr lang="en-IN" sz="1799" b="1" i="1" dirty="0" err="1">
                <a:latin typeface="Consolas" panose="020B0609020204030204" pitchFamily="49" charset="0"/>
              </a:rPr>
              <a:t>out.print</a:t>
            </a:r>
            <a:r>
              <a:rPr lang="en-IN" sz="1799" b="1" i="1" dirty="0">
                <a:latin typeface="Consolas" panose="020B0609020204030204" pitchFamily="49" charset="0"/>
              </a:rPr>
              <a:t>("Enter your name: ");  </a:t>
            </a:r>
          </a:p>
          <a:p>
            <a:r>
              <a:rPr lang="en-IN" sz="1799" dirty="0">
                <a:latin typeface="Consolas" panose="020B0609020204030204" pitchFamily="49" charset="0"/>
              </a:rPr>
              <a:t>        String name = </a:t>
            </a:r>
            <a:r>
              <a:rPr lang="en-IN" sz="1799" dirty="0" err="1">
                <a:latin typeface="Consolas" panose="020B0609020204030204" pitchFamily="49" charset="0"/>
              </a:rPr>
              <a:t>in.next</a:t>
            </a:r>
            <a:r>
              <a:rPr lang="en-IN" sz="1799" dirty="0">
                <a:latin typeface="Consolas" panose="020B0609020204030204" pitchFamily="49" charset="0"/>
              </a:rPr>
              <a:t>();  </a:t>
            </a:r>
          </a:p>
          <a:p>
            <a:r>
              <a:rPr lang="en-IN" sz="1799" dirty="0">
                <a:latin typeface="Consolas" panose="020B0609020204030204" pitchFamily="49" charset="0"/>
              </a:rPr>
              <a:t>        </a:t>
            </a:r>
            <a:r>
              <a:rPr lang="en-IN" sz="1799" dirty="0" err="1">
                <a:latin typeface="Consolas" panose="020B0609020204030204" pitchFamily="49" charset="0"/>
              </a:rPr>
              <a:t>System.</a:t>
            </a:r>
            <a:r>
              <a:rPr lang="en-IN" sz="1799" b="1" i="1" dirty="0" err="1">
                <a:latin typeface="Consolas" panose="020B0609020204030204" pitchFamily="49" charset="0"/>
              </a:rPr>
              <a:t>out.println</a:t>
            </a:r>
            <a:r>
              <a:rPr lang="en-IN" sz="1799" b="1" i="1" dirty="0">
                <a:latin typeface="Consolas" panose="020B0609020204030204" pitchFamily="49" charset="0"/>
              </a:rPr>
              <a:t>("Name is: " + name);             </a:t>
            </a:r>
          </a:p>
          <a:p>
            <a:r>
              <a:rPr lang="en-IN" sz="1799" dirty="0">
                <a:latin typeface="Consolas" panose="020B0609020204030204" pitchFamily="49" charset="0"/>
              </a:rPr>
              <a:t>        </a:t>
            </a:r>
            <a:r>
              <a:rPr lang="en-IN" sz="1799" dirty="0" err="1">
                <a:latin typeface="Consolas" panose="020B0609020204030204" pitchFamily="49" charset="0"/>
              </a:rPr>
              <a:t>in.close</a:t>
            </a:r>
            <a:r>
              <a:rPr lang="en-IN" sz="1799" dirty="0">
                <a:latin typeface="Consolas" panose="020B0609020204030204" pitchFamily="49" charset="0"/>
              </a:rPr>
              <a:t>(); </a:t>
            </a:r>
            <a:endParaRPr lang="en-IN" sz="1799" dirty="0"/>
          </a:p>
        </p:txBody>
      </p:sp>
      <p:sp>
        <p:nvSpPr>
          <p:cNvPr id="5" name="Content Placeholder 4"/>
          <p:cNvSpPr>
            <a:spLocks noGrp="1"/>
          </p:cNvSpPr>
          <p:nvPr>
            <p:ph idx="1"/>
          </p:nvPr>
        </p:nvSpPr>
        <p:spPr/>
        <p:txBody>
          <a:bodyPr/>
          <a:lstStyle/>
          <a:p>
            <a:endParaRPr lang="en-IN" dirty="0"/>
          </a:p>
        </p:txBody>
      </p:sp>
    </p:spTree>
    <p:extLst>
      <p:ext uri="{BB962C8B-B14F-4D97-AF65-F5344CB8AC3E}">
        <p14:creationId xmlns:p14="http://schemas.microsoft.com/office/powerpoint/2010/main" val="2015767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What is JDK?</a:t>
            </a:r>
            <a:endParaRPr lang="en-IN" dirty="0"/>
          </a:p>
        </p:txBody>
      </p:sp>
      <p:sp>
        <p:nvSpPr>
          <p:cNvPr id="3" name="Content Placeholder 2"/>
          <p:cNvSpPr>
            <a:spLocks noGrp="1"/>
          </p:cNvSpPr>
          <p:nvPr>
            <p:ph idx="1"/>
          </p:nvPr>
        </p:nvSpPr>
        <p:spPr/>
        <p:txBody>
          <a:bodyPr/>
          <a:lstStyle/>
          <a:p>
            <a:r>
              <a:rPr lang="en-IN" dirty="0"/>
              <a:t>JDK contains tools required to write Java programs and JRE to execute them.</a:t>
            </a:r>
          </a:p>
          <a:p>
            <a:r>
              <a:rPr lang="en-IN" dirty="0"/>
              <a:t>It includes a compiler, Java application launcher, </a:t>
            </a:r>
            <a:r>
              <a:rPr lang="en-IN" dirty="0" err="1"/>
              <a:t>Appletviewer</a:t>
            </a:r>
            <a:r>
              <a:rPr lang="en-IN" dirty="0"/>
              <a:t>, etc.</a:t>
            </a:r>
          </a:p>
          <a:p>
            <a:r>
              <a:rPr lang="en-IN" dirty="0"/>
              <a:t>Compiler converts code written in Java into byte code.</a:t>
            </a:r>
          </a:p>
          <a:p>
            <a:r>
              <a:rPr lang="en-IN" dirty="0"/>
              <a:t>Java application launcher opens a JRE, loads the necessary class, and executes its main method.</a:t>
            </a:r>
          </a:p>
          <a:p>
            <a:endParaRPr lang="en-IN" dirty="0"/>
          </a:p>
        </p:txBody>
      </p:sp>
      <p:sp>
        <p:nvSpPr>
          <p:cNvPr id="4" name="Footer Placeholder 3"/>
          <p:cNvSpPr>
            <a:spLocks noGrp="1"/>
          </p:cNvSpPr>
          <p:nvPr>
            <p:ph type="ftr" sz="quarter" idx="11"/>
          </p:nvPr>
        </p:nvSpPr>
        <p:spPr/>
        <p:txBody>
          <a:bodyPr/>
          <a:lstStyle/>
          <a:p>
            <a:r>
              <a:rPr lang="en-IN" smtClean="0"/>
              <a:t>Presented By: Ashu Jauhari</a:t>
            </a:r>
            <a:endParaRPr lang="en-IN" dirty="0"/>
          </a:p>
        </p:txBody>
      </p:sp>
      <p:sp>
        <p:nvSpPr>
          <p:cNvPr id="5" name="Slide Number Placeholder 4"/>
          <p:cNvSpPr>
            <a:spLocks noGrp="1"/>
          </p:cNvSpPr>
          <p:nvPr>
            <p:ph type="sldNum" sz="quarter" idx="12"/>
          </p:nvPr>
        </p:nvSpPr>
        <p:spPr/>
        <p:txBody>
          <a:bodyPr/>
          <a:lstStyle/>
          <a:p>
            <a:fld id="{2A013F82-EE5E-44EE-A61D-E31C6657F26F}" type="slidenum">
              <a:rPr lang="en-IN" smtClean="0"/>
              <a:t>5</a:t>
            </a:fld>
            <a:endParaRPr lang="en-IN"/>
          </a:p>
        </p:txBody>
      </p:sp>
    </p:spTree>
    <p:extLst>
      <p:ext uri="{BB962C8B-B14F-4D97-AF65-F5344CB8AC3E}">
        <p14:creationId xmlns:p14="http://schemas.microsoft.com/office/powerpoint/2010/main" val="3533063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 Vs Character</a:t>
            </a:r>
            <a:endParaRPr lang="en-IN" dirty="0"/>
          </a:p>
        </p:txBody>
      </p:sp>
      <p:sp>
        <p:nvSpPr>
          <p:cNvPr id="3" name="Content Placeholder 2"/>
          <p:cNvSpPr>
            <a:spLocks noGrp="1"/>
          </p:cNvSpPr>
          <p:nvPr>
            <p:ph idx="1"/>
          </p:nvPr>
        </p:nvSpPr>
        <p:spPr>
          <a:xfrm>
            <a:off x="1341884" y="1358136"/>
            <a:ext cx="9134391" cy="4751040"/>
          </a:xfrm>
        </p:spPr>
        <p:txBody>
          <a:bodyPr/>
          <a:lstStyle/>
          <a:p>
            <a:r>
              <a:rPr lang="en-IN" dirty="0"/>
              <a:t>Byte oriented reads byte by byte.  A byte stream is suitable for processing raw data like binary files</a:t>
            </a:r>
            <a:r>
              <a:rPr lang="en-IN" dirty="0" smtClean="0"/>
              <a:t>. </a:t>
            </a:r>
            <a:r>
              <a:rPr lang="en-IN" dirty="0" err="1" smtClean="0"/>
              <a:t>Eg</a:t>
            </a:r>
            <a:r>
              <a:rPr lang="en-IN" dirty="0" smtClean="0"/>
              <a:t>: API – </a:t>
            </a:r>
            <a:r>
              <a:rPr lang="en-IN" dirty="0" err="1" smtClean="0"/>
              <a:t>InputStream</a:t>
            </a:r>
            <a:r>
              <a:rPr lang="en-IN" dirty="0" smtClean="0"/>
              <a:t>/</a:t>
            </a:r>
            <a:r>
              <a:rPr lang="en-IN" dirty="0" err="1" smtClean="0"/>
              <a:t>OutputStream</a:t>
            </a:r>
            <a:endParaRPr lang="en-IN" dirty="0"/>
          </a:p>
          <a:p>
            <a:r>
              <a:rPr lang="en-IN" dirty="0"/>
              <a:t>In Java, characters are stored using Unicode conventions. Character stream is useful when we want to process text files. These text files can be processed character by character. A character size is typically 16 bits</a:t>
            </a:r>
            <a:r>
              <a:rPr lang="en-IN" dirty="0" smtClean="0"/>
              <a:t>. </a:t>
            </a:r>
            <a:r>
              <a:rPr lang="en-IN" dirty="0" err="1" smtClean="0"/>
              <a:t>Eg</a:t>
            </a:r>
            <a:r>
              <a:rPr lang="en-IN" dirty="0" smtClean="0"/>
              <a:t>: API – Reader/Writer</a:t>
            </a:r>
            <a:endParaRPr lang="en-IN" dirty="0"/>
          </a:p>
          <a:p>
            <a:endParaRPr lang="en-IN" dirty="0"/>
          </a:p>
        </p:txBody>
      </p:sp>
      <p:sp>
        <p:nvSpPr>
          <p:cNvPr id="4" name="Footer Placeholder 3"/>
          <p:cNvSpPr>
            <a:spLocks noGrp="1"/>
          </p:cNvSpPr>
          <p:nvPr>
            <p:ph type="ftr" sz="quarter" idx="11"/>
          </p:nvPr>
        </p:nvSpPr>
        <p:spPr/>
        <p:txBody>
          <a:bodyPr/>
          <a:lstStyle/>
          <a:p>
            <a:r>
              <a:rPr lang="en-IN" smtClean="0"/>
              <a:t>Presented By: Ashu Jauhari</a:t>
            </a:r>
            <a:endParaRPr lang="en-IN" dirty="0"/>
          </a:p>
        </p:txBody>
      </p:sp>
      <p:sp>
        <p:nvSpPr>
          <p:cNvPr id="5" name="Slide Number Placeholder 4"/>
          <p:cNvSpPr>
            <a:spLocks noGrp="1"/>
          </p:cNvSpPr>
          <p:nvPr>
            <p:ph type="sldNum" sz="quarter" idx="12"/>
          </p:nvPr>
        </p:nvSpPr>
        <p:spPr/>
        <p:txBody>
          <a:bodyPr/>
          <a:lstStyle/>
          <a:p>
            <a:fld id="{2A013F82-EE5E-44EE-A61D-E31C6657F26F}" type="slidenum">
              <a:rPr lang="en-IN" smtClean="0"/>
              <a:t>50</a:t>
            </a:fld>
            <a:endParaRPr lang="en-IN"/>
          </a:p>
        </p:txBody>
      </p:sp>
    </p:spTree>
    <p:extLst>
      <p:ext uri="{BB962C8B-B14F-4D97-AF65-F5344CB8AC3E}">
        <p14:creationId xmlns:p14="http://schemas.microsoft.com/office/powerpoint/2010/main" val="3265938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587674" y="392677"/>
            <a:ext cx="9674880" cy="369236"/>
          </a:xfrm>
          <a:prstGeom prst="rect">
            <a:avLst/>
          </a:prstGeom>
          <a:noFill/>
        </p:spPr>
        <p:txBody>
          <a:bodyPr wrap="square" rtlCol="0">
            <a:spAutoFit/>
          </a:bodyPr>
          <a:lstStyle/>
          <a:p>
            <a:r>
              <a:rPr lang="en-IN" sz="1799" b="1" dirty="0"/>
              <a:t>File IO</a:t>
            </a:r>
          </a:p>
        </p:txBody>
      </p:sp>
      <p:pic>
        <p:nvPicPr>
          <p:cNvPr id="3" name="Picture 2"/>
          <p:cNvPicPr>
            <a:picLocks noChangeAspect="1"/>
          </p:cNvPicPr>
          <p:nvPr/>
        </p:nvPicPr>
        <p:blipFill>
          <a:blip r:embed="rId2"/>
          <a:stretch>
            <a:fillRect/>
          </a:stretch>
        </p:blipFill>
        <p:spPr>
          <a:xfrm>
            <a:off x="1638157" y="685733"/>
            <a:ext cx="9081478" cy="5896613"/>
          </a:xfrm>
          <a:prstGeom prst="rect">
            <a:avLst/>
          </a:prstGeom>
        </p:spPr>
      </p:pic>
    </p:spTree>
    <p:extLst>
      <p:ext uri="{BB962C8B-B14F-4D97-AF65-F5344CB8AC3E}">
        <p14:creationId xmlns:p14="http://schemas.microsoft.com/office/powerpoint/2010/main" val="269182918"/>
      </p:ext>
    </p:extLst>
  </p:cSld>
  <p:clrMapOvr>
    <a:masterClrMapping/>
  </p:clrMapOvr>
  <p:transition advClick="0"/>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62414" y="490623"/>
            <a:ext cx="9663997" cy="584623"/>
          </a:xfrm>
          <a:prstGeom prst="rect">
            <a:avLst/>
          </a:prstGeom>
          <a:noFill/>
        </p:spPr>
        <p:txBody>
          <a:bodyPr wrap="square" rtlCol="0">
            <a:spAutoFit/>
          </a:bodyPr>
          <a:lstStyle/>
          <a:p>
            <a:r>
              <a:rPr lang="en-IN" sz="3199" dirty="0" smtClean="0"/>
              <a:t>Abstract Class</a:t>
            </a:r>
            <a:endParaRPr lang="en-IN" sz="3199" dirty="0"/>
          </a:p>
        </p:txBody>
      </p:sp>
      <p:sp>
        <p:nvSpPr>
          <p:cNvPr id="3" name="TextBox 2"/>
          <p:cNvSpPr txBox="1"/>
          <p:nvPr/>
        </p:nvSpPr>
        <p:spPr>
          <a:xfrm>
            <a:off x="201116" y="1274191"/>
            <a:ext cx="12150953" cy="4524187"/>
          </a:xfrm>
          <a:prstGeom prst="rect">
            <a:avLst/>
          </a:prstGeom>
          <a:noFill/>
        </p:spPr>
        <p:txBody>
          <a:bodyPr wrap="square" rtlCol="0">
            <a:spAutoFit/>
          </a:bodyPr>
          <a:lstStyle/>
          <a:p>
            <a:pPr marL="285664" indent="-285664">
              <a:buFont typeface="Arial" panose="020B0604020202020204" pitchFamily="34" charset="0"/>
              <a:buChar char="•"/>
            </a:pPr>
            <a:r>
              <a:rPr lang="en-IN" dirty="0" smtClean="0"/>
              <a:t>1. The </a:t>
            </a:r>
            <a:r>
              <a:rPr lang="en-IN" dirty="0"/>
              <a:t>abstract class in Java cannot be instantiated (we cannot create objects of abstract classes). </a:t>
            </a:r>
            <a:endParaRPr lang="en-IN" dirty="0" smtClean="0"/>
          </a:p>
          <a:p>
            <a:pPr marL="285664" indent="-285664">
              <a:buFont typeface="Arial" panose="020B0604020202020204" pitchFamily="34" charset="0"/>
              <a:buChar char="•"/>
            </a:pPr>
            <a:r>
              <a:rPr lang="en-IN" dirty="0" smtClean="0"/>
              <a:t>2. If </a:t>
            </a:r>
            <a:r>
              <a:rPr lang="en-IN" dirty="0"/>
              <a:t>a class have abstract methods, then the class should also be abstract using abstract keyword, else it will not compile</a:t>
            </a:r>
            <a:r>
              <a:rPr lang="en-IN" dirty="0" smtClean="0"/>
              <a:t>.</a:t>
            </a:r>
          </a:p>
          <a:p>
            <a:pPr marL="285664" indent="-285664">
              <a:buFont typeface="Arial" panose="020B0604020202020204" pitchFamily="34" charset="0"/>
              <a:buChar char="•"/>
            </a:pPr>
            <a:r>
              <a:rPr lang="en-IN" dirty="0" smtClean="0"/>
              <a:t>3. </a:t>
            </a:r>
            <a:r>
              <a:rPr lang="en-IN" dirty="0"/>
              <a:t>It’s not necessary for an abstract class to have abstract method. We can mark a class as abstract even if it doesn’t declare any abstract methods</a:t>
            </a:r>
            <a:r>
              <a:rPr lang="en-IN" dirty="0" smtClean="0"/>
              <a:t>.</a:t>
            </a:r>
          </a:p>
          <a:p>
            <a:pPr marL="285664" indent="-285664">
              <a:buFont typeface="Arial" panose="020B0604020202020204" pitchFamily="34" charset="0"/>
              <a:buChar char="•"/>
            </a:pPr>
            <a:r>
              <a:rPr lang="en-IN" dirty="0"/>
              <a:t>It can have </a:t>
            </a:r>
            <a:r>
              <a:rPr lang="en-IN" dirty="0">
                <a:hlinkClick r:id="rId2"/>
              </a:rPr>
              <a:t>constructors</a:t>
            </a:r>
            <a:r>
              <a:rPr lang="en-IN" dirty="0"/>
              <a:t> and static methods also.</a:t>
            </a:r>
          </a:p>
          <a:p>
            <a:pPr marL="285664" indent="-285664">
              <a:buFont typeface="Arial" panose="020B0604020202020204" pitchFamily="34" charset="0"/>
              <a:buChar char="•"/>
            </a:pPr>
            <a:endParaRPr lang="en-IN" dirty="0"/>
          </a:p>
          <a:p>
            <a:r>
              <a:rPr lang="en-IN" b="1" u="sng" dirty="0" smtClean="0"/>
              <a:t> WHY?</a:t>
            </a:r>
          </a:p>
          <a:p>
            <a:r>
              <a:rPr lang="en-IN" dirty="0"/>
              <a:t>Java Abstract class is used to provide common method implementation to all the subclasses or to provide default implementation.</a:t>
            </a:r>
          </a:p>
          <a:p>
            <a:endParaRPr lang="en-IN" dirty="0" smtClean="0"/>
          </a:p>
          <a:p>
            <a:endParaRPr lang="en-IN" dirty="0"/>
          </a:p>
          <a:p>
            <a:endParaRPr lang="en-IN" dirty="0" smtClean="0"/>
          </a:p>
          <a:p>
            <a:endParaRPr lang="en-IN" dirty="0"/>
          </a:p>
          <a:p>
            <a:r>
              <a:rPr lang="en-IN" dirty="0" smtClean="0"/>
              <a:t>Assignment: Calculate rate of interest based on two banks  where bank would be an abstract class</a:t>
            </a:r>
          </a:p>
          <a:p>
            <a:pPr marL="285664" indent="-285664">
              <a:buFont typeface="Arial" panose="020B0604020202020204" pitchFamily="34" charset="0"/>
              <a:buChar char="•"/>
            </a:pPr>
            <a:endParaRPr lang="en-IN" dirty="0"/>
          </a:p>
          <a:p>
            <a:pPr marL="285664" indent="-285664">
              <a:buFont typeface="Arial" panose="020B0604020202020204" pitchFamily="34" charset="0"/>
              <a:buChar char="•"/>
            </a:pPr>
            <a:endParaRPr lang="en-IN" sz="1799" dirty="0"/>
          </a:p>
        </p:txBody>
      </p:sp>
    </p:spTree>
    <p:extLst>
      <p:ext uri="{BB962C8B-B14F-4D97-AF65-F5344CB8AC3E}">
        <p14:creationId xmlns:p14="http://schemas.microsoft.com/office/powerpoint/2010/main" val="566747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Interface</a:t>
            </a:r>
            <a:endParaRPr lang="en-IN" dirty="0"/>
          </a:p>
        </p:txBody>
      </p:sp>
      <p:sp>
        <p:nvSpPr>
          <p:cNvPr id="3" name="Content Placeholder 2"/>
          <p:cNvSpPr>
            <a:spLocks noGrp="1"/>
          </p:cNvSpPr>
          <p:nvPr>
            <p:ph idx="1"/>
          </p:nvPr>
        </p:nvSpPr>
        <p:spPr/>
        <p:txBody>
          <a:bodyPr/>
          <a:lstStyle/>
          <a:p>
            <a:r>
              <a:rPr lang="en-IN" dirty="0"/>
              <a:t>Java Interface also </a:t>
            </a:r>
            <a:r>
              <a:rPr lang="en-IN" b="1" dirty="0"/>
              <a:t>represents the IS-A relationship</a:t>
            </a:r>
            <a:r>
              <a:rPr lang="en-IN" dirty="0"/>
              <a:t>.</a:t>
            </a:r>
          </a:p>
          <a:p>
            <a:r>
              <a:rPr lang="en-IN" dirty="0"/>
              <a:t>It cannot be instantiated just like the abstract class.</a:t>
            </a:r>
          </a:p>
          <a:p>
            <a:pPr marL="0" indent="0">
              <a:buNone/>
            </a:pPr>
            <a:r>
              <a:rPr lang="en-IN" dirty="0" smtClean="0"/>
              <a:t>Why?</a:t>
            </a:r>
          </a:p>
          <a:p>
            <a:r>
              <a:rPr lang="en-IN" dirty="0"/>
              <a:t>It is used to achieve abstraction.</a:t>
            </a:r>
          </a:p>
          <a:p>
            <a:r>
              <a:rPr lang="en-IN" dirty="0"/>
              <a:t>By interface, we can support the functionality of multiple inheritance.</a:t>
            </a:r>
          </a:p>
          <a:p>
            <a:r>
              <a:rPr lang="en-IN" dirty="0"/>
              <a:t>It can be used to achieve loose coupling.</a:t>
            </a:r>
          </a:p>
          <a:p>
            <a:pPr marL="0" indent="0">
              <a:buNone/>
            </a:pPr>
            <a:endParaRPr lang="en-IN" dirty="0" smtClean="0"/>
          </a:p>
          <a:p>
            <a:endParaRPr lang="en-IN" dirty="0"/>
          </a:p>
        </p:txBody>
      </p:sp>
      <p:sp>
        <p:nvSpPr>
          <p:cNvPr id="4" name="Footer Placeholder 3"/>
          <p:cNvSpPr>
            <a:spLocks noGrp="1"/>
          </p:cNvSpPr>
          <p:nvPr>
            <p:ph type="ftr" sz="quarter" idx="11"/>
          </p:nvPr>
        </p:nvSpPr>
        <p:spPr/>
        <p:txBody>
          <a:bodyPr/>
          <a:lstStyle/>
          <a:p>
            <a:r>
              <a:rPr lang="en-IN" smtClean="0"/>
              <a:t>Presented By: Ashu Jauhari</a:t>
            </a:r>
            <a:endParaRPr lang="en-IN" dirty="0"/>
          </a:p>
        </p:txBody>
      </p:sp>
      <p:sp>
        <p:nvSpPr>
          <p:cNvPr id="5" name="Slide Number Placeholder 4"/>
          <p:cNvSpPr>
            <a:spLocks noGrp="1"/>
          </p:cNvSpPr>
          <p:nvPr>
            <p:ph type="sldNum" sz="quarter" idx="12"/>
          </p:nvPr>
        </p:nvSpPr>
        <p:spPr/>
        <p:txBody>
          <a:bodyPr/>
          <a:lstStyle/>
          <a:p>
            <a:fld id="{2A013F82-EE5E-44EE-A61D-E31C6657F26F}" type="slidenum">
              <a:rPr lang="en-IN" smtClean="0"/>
              <a:t>53</a:t>
            </a:fld>
            <a:endParaRPr lang="en-IN"/>
          </a:p>
        </p:txBody>
      </p:sp>
      <p:pic>
        <p:nvPicPr>
          <p:cNvPr id="6" name="Picture 5"/>
          <p:cNvPicPr>
            <a:picLocks noChangeAspect="1"/>
          </p:cNvPicPr>
          <p:nvPr/>
        </p:nvPicPr>
        <p:blipFill>
          <a:blip r:embed="rId2"/>
          <a:stretch>
            <a:fillRect/>
          </a:stretch>
        </p:blipFill>
        <p:spPr>
          <a:xfrm>
            <a:off x="3214092" y="4581128"/>
            <a:ext cx="6424217" cy="1531753"/>
          </a:xfrm>
          <a:prstGeom prst="rect">
            <a:avLst/>
          </a:prstGeom>
        </p:spPr>
      </p:pic>
    </p:spTree>
    <p:extLst>
      <p:ext uri="{BB962C8B-B14F-4D97-AF65-F5344CB8AC3E}">
        <p14:creationId xmlns:p14="http://schemas.microsoft.com/office/powerpoint/2010/main" val="2952726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Abstract vs Interface</a:t>
            </a:r>
            <a:endParaRPr lang="en-IN" dirty="0"/>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IN" smtClean="0"/>
              <a:t>Presented By: Ashu Jauhari</a:t>
            </a:r>
            <a:endParaRPr lang="en-IN" dirty="0"/>
          </a:p>
        </p:txBody>
      </p:sp>
      <p:sp>
        <p:nvSpPr>
          <p:cNvPr id="5" name="Slide Number Placeholder 4"/>
          <p:cNvSpPr>
            <a:spLocks noGrp="1"/>
          </p:cNvSpPr>
          <p:nvPr>
            <p:ph type="sldNum" sz="quarter" idx="12"/>
          </p:nvPr>
        </p:nvSpPr>
        <p:spPr/>
        <p:txBody>
          <a:bodyPr/>
          <a:lstStyle/>
          <a:p>
            <a:fld id="{2A013F82-EE5E-44EE-A61D-E31C6657F26F}" type="slidenum">
              <a:rPr lang="en-IN" smtClean="0"/>
              <a:t>54</a:t>
            </a:fld>
            <a:endParaRPr lang="en-IN"/>
          </a:p>
        </p:txBody>
      </p:sp>
      <p:pic>
        <p:nvPicPr>
          <p:cNvPr id="6" name="Picture 5"/>
          <p:cNvPicPr>
            <a:picLocks noChangeAspect="1"/>
          </p:cNvPicPr>
          <p:nvPr/>
        </p:nvPicPr>
        <p:blipFill>
          <a:blip r:embed="rId2"/>
          <a:stretch>
            <a:fillRect/>
          </a:stretch>
        </p:blipFill>
        <p:spPr>
          <a:xfrm>
            <a:off x="8843276" y="5301208"/>
            <a:ext cx="3348857" cy="1584452"/>
          </a:xfrm>
          <a:prstGeom prst="rect">
            <a:avLst/>
          </a:prstGeom>
        </p:spPr>
      </p:pic>
      <p:pic>
        <p:nvPicPr>
          <p:cNvPr id="7" name="Picture 6"/>
          <p:cNvPicPr>
            <a:picLocks noChangeAspect="1"/>
          </p:cNvPicPr>
          <p:nvPr/>
        </p:nvPicPr>
        <p:blipFill>
          <a:blip r:embed="rId3"/>
          <a:stretch>
            <a:fillRect/>
          </a:stretch>
        </p:blipFill>
        <p:spPr>
          <a:xfrm>
            <a:off x="9132" y="1052736"/>
            <a:ext cx="8953184" cy="5865381"/>
          </a:xfrm>
          <a:prstGeom prst="rect">
            <a:avLst/>
          </a:prstGeom>
        </p:spPr>
      </p:pic>
    </p:spTree>
    <p:extLst>
      <p:ext uri="{BB962C8B-B14F-4D97-AF65-F5344CB8AC3E}">
        <p14:creationId xmlns:p14="http://schemas.microsoft.com/office/powerpoint/2010/main" val="1581549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62414" y="490623"/>
            <a:ext cx="9663997" cy="584623"/>
          </a:xfrm>
          <a:prstGeom prst="rect">
            <a:avLst/>
          </a:prstGeom>
          <a:noFill/>
        </p:spPr>
        <p:txBody>
          <a:bodyPr wrap="square" rtlCol="0">
            <a:spAutoFit/>
          </a:bodyPr>
          <a:lstStyle/>
          <a:p>
            <a:r>
              <a:rPr lang="en-IN" sz="3199" dirty="0"/>
              <a:t>What is Collection Framework?</a:t>
            </a:r>
          </a:p>
        </p:txBody>
      </p:sp>
      <p:sp>
        <p:nvSpPr>
          <p:cNvPr id="3" name="TextBox 2"/>
          <p:cNvSpPr txBox="1"/>
          <p:nvPr/>
        </p:nvSpPr>
        <p:spPr>
          <a:xfrm>
            <a:off x="201116" y="1274191"/>
            <a:ext cx="12150953" cy="1200016"/>
          </a:xfrm>
          <a:prstGeom prst="rect">
            <a:avLst/>
          </a:prstGeom>
          <a:noFill/>
        </p:spPr>
        <p:txBody>
          <a:bodyPr wrap="square" rtlCol="0">
            <a:spAutoFit/>
          </a:bodyPr>
          <a:lstStyle/>
          <a:p>
            <a:pPr marL="285664" indent="-285664">
              <a:buFont typeface="Arial" panose="020B0604020202020204" pitchFamily="34" charset="0"/>
              <a:buChar char="•"/>
            </a:pPr>
            <a:r>
              <a:rPr lang="en-IN" sz="1799" dirty="0"/>
              <a:t>Collection Framework in java is a centralized and unified theme to store and manipulate the group of objects. </a:t>
            </a:r>
          </a:p>
          <a:p>
            <a:pPr marL="285664" indent="-285664">
              <a:buFont typeface="Arial" panose="020B0604020202020204" pitchFamily="34" charset="0"/>
              <a:buChar char="•"/>
            </a:pPr>
            <a:r>
              <a:rPr lang="en-IN" sz="1799" dirty="0"/>
              <a:t>Java Collection Framework provides some pre-defined classes and interfaces to handle the group of objects. </a:t>
            </a:r>
            <a:endParaRPr lang="en-IN" sz="1799" dirty="0" smtClean="0"/>
          </a:p>
          <a:p>
            <a:pPr marL="285664" indent="-285664">
              <a:buFont typeface="Arial" panose="020B0604020202020204" pitchFamily="34" charset="0"/>
              <a:buChar char="•"/>
            </a:pPr>
            <a:r>
              <a:rPr lang="en-IN" sz="1799" dirty="0" smtClean="0"/>
              <a:t>Using </a:t>
            </a:r>
            <a:r>
              <a:rPr lang="en-IN" sz="1799" dirty="0"/>
              <a:t>collection framework, you can store the objects as a list or as a set or as a queue or as a map and perform operations like adding an object or removing an object or sorting the objects without much hard work.</a:t>
            </a:r>
          </a:p>
        </p:txBody>
      </p:sp>
    </p:spTree>
    <p:extLst>
      <p:ext uri="{BB962C8B-B14F-4D97-AF65-F5344CB8AC3E}">
        <p14:creationId xmlns:p14="http://schemas.microsoft.com/office/powerpoint/2010/main" val="81892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5603" y="305612"/>
            <a:ext cx="2743947" cy="830652"/>
          </a:xfrm>
          <a:prstGeom prst="rect">
            <a:avLst/>
          </a:prstGeom>
          <a:noFill/>
        </p:spPr>
        <p:txBody>
          <a:bodyPr wrap="none" rtlCol="0">
            <a:spAutoFit/>
          </a:bodyPr>
          <a:lstStyle/>
          <a:p>
            <a:r>
              <a:rPr lang="en-IN" sz="4799" dirty="0"/>
              <a:t>Collection</a:t>
            </a:r>
          </a:p>
        </p:txBody>
      </p:sp>
      <p:pic>
        <p:nvPicPr>
          <p:cNvPr id="3" name="Picture 2"/>
          <p:cNvPicPr>
            <a:picLocks noChangeAspect="1"/>
          </p:cNvPicPr>
          <p:nvPr/>
        </p:nvPicPr>
        <p:blipFill>
          <a:blip r:embed="rId2"/>
          <a:stretch>
            <a:fillRect/>
          </a:stretch>
        </p:blipFill>
        <p:spPr>
          <a:xfrm>
            <a:off x="8728071" y="83329"/>
            <a:ext cx="3406340" cy="6685593"/>
          </a:xfrm>
          <a:prstGeom prst="rect">
            <a:avLst/>
          </a:prstGeom>
        </p:spPr>
      </p:pic>
      <p:pic>
        <p:nvPicPr>
          <p:cNvPr id="5" name="Picture 4"/>
          <p:cNvPicPr>
            <a:picLocks noChangeAspect="1"/>
          </p:cNvPicPr>
          <p:nvPr/>
        </p:nvPicPr>
        <p:blipFill>
          <a:blip r:embed="rId3"/>
          <a:stretch>
            <a:fillRect/>
          </a:stretch>
        </p:blipFill>
        <p:spPr>
          <a:xfrm>
            <a:off x="2998653" y="185657"/>
            <a:ext cx="5526540" cy="5944442"/>
          </a:xfrm>
          <a:prstGeom prst="rect">
            <a:avLst/>
          </a:prstGeom>
        </p:spPr>
      </p:pic>
    </p:spTree>
    <p:extLst>
      <p:ext uri="{BB962C8B-B14F-4D97-AF65-F5344CB8AC3E}">
        <p14:creationId xmlns:p14="http://schemas.microsoft.com/office/powerpoint/2010/main" val="363140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IN" smtClean="0"/>
              <a:t>Presented By: Ashu Jauhari</a:t>
            </a:r>
            <a:endParaRPr lang="en-IN" dirty="0"/>
          </a:p>
        </p:txBody>
      </p:sp>
      <p:sp>
        <p:nvSpPr>
          <p:cNvPr id="4" name="Slide Number Placeholder 3"/>
          <p:cNvSpPr>
            <a:spLocks noGrp="1"/>
          </p:cNvSpPr>
          <p:nvPr>
            <p:ph type="sldNum" sz="quarter" idx="12"/>
          </p:nvPr>
        </p:nvSpPr>
        <p:spPr/>
        <p:txBody>
          <a:bodyPr/>
          <a:lstStyle/>
          <a:p>
            <a:fld id="{2A013F82-EE5E-44EE-A61D-E31C6657F26F}" type="slidenum">
              <a:rPr lang="en-IN" smtClean="0"/>
              <a:t>57</a:t>
            </a:fld>
            <a:endParaRPr lang="en-IN"/>
          </a:p>
        </p:txBody>
      </p:sp>
      <p:pic>
        <p:nvPicPr>
          <p:cNvPr id="5" name="Picture 4"/>
          <p:cNvPicPr>
            <a:picLocks noChangeAspect="1"/>
          </p:cNvPicPr>
          <p:nvPr/>
        </p:nvPicPr>
        <p:blipFill>
          <a:blip r:embed="rId2"/>
          <a:stretch>
            <a:fillRect/>
          </a:stretch>
        </p:blipFill>
        <p:spPr>
          <a:xfrm>
            <a:off x="333772" y="1412776"/>
            <a:ext cx="11647839" cy="3768976"/>
          </a:xfrm>
          <a:prstGeom prst="rect">
            <a:avLst/>
          </a:prstGeom>
        </p:spPr>
      </p:pic>
    </p:spTree>
    <p:extLst>
      <p:ext uri="{BB962C8B-B14F-4D97-AF65-F5344CB8AC3E}">
        <p14:creationId xmlns:p14="http://schemas.microsoft.com/office/powerpoint/2010/main" val="909484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671736"/>
          </a:xfrm>
        </p:spPr>
        <p:txBody>
          <a:bodyPr/>
          <a:lstStyle/>
          <a:p>
            <a:r>
              <a:rPr lang="en-US" dirty="0" err="1" smtClean="0"/>
              <a:t>HashSet</a:t>
            </a:r>
            <a:endParaRPr lang="en-IN" dirty="0"/>
          </a:p>
        </p:txBody>
      </p:sp>
      <p:sp>
        <p:nvSpPr>
          <p:cNvPr id="3" name="Footer Placeholder 2"/>
          <p:cNvSpPr>
            <a:spLocks noGrp="1"/>
          </p:cNvSpPr>
          <p:nvPr>
            <p:ph type="ftr" sz="quarter" idx="11"/>
          </p:nvPr>
        </p:nvSpPr>
        <p:spPr/>
        <p:txBody>
          <a:bodyPr/>
          <a:lstStyle/>
          <a:p>
            <a:r>
              <a:rPr lang="en-IN" smtClean="0"/>
              <a:t>Presented By: Ashu Jauhari</a:t>
            </a:r>
            <a:endParaRPr lang="en-IN" dirty="0"/>
          </a:p>
        </p:txBody>
      </p:sp>
      <p:sp>
        <p:nvSpPr>
          <p:cNvPr id="4" name="Slide Number Placeholder 3"/>
          <p:cNvSpPr>
            <a:spLocks noGrp="1"/>
          </p:cNvSpPr>
          <p:nvPr>
            <p:ph type="sldNum" sz="quarter" idx="12"/>
          </p:nvPr>
        </p:nvSpPr>
        <p:spPr/>
        <p:txBody>
          <a:bodyPr/>
          <a:lstStyle/>
          <a:p>
            <a:fld id="{2A013F82-EE5E-44EE-A61D-E31C6657F26F}" type="slidenum">
              <a:rPr lang="en-IN" smtClean="0"/>
              <a:t>58</a:t>
            </a:fld>
            <a:endParaRPr lang="en-IN"/>
          </a:p>
        </p:txBody>
      </p:sp>
      <p:sp>
        <p:nvSpPr>
          <p:cNvPr id="5" name="Rectangle 4"/>
          <p:cNvSpPr/>
          <p:nvPr/>
        </p:nvSpPr>
        <p:spPr>
          <a:xfrm>
            <a:off x="1053852" y="1997839"/>
            <a:ext cx="8086973" cy="2308324"/>
          </a:xfrm>
          <a:prstGeom prst="rect">
            <a:avLst/>
          </a:prstGeom>
        </p:spPr>
        <p:txBody>
          <a:bodyPr wrap="square">
            <a:spAutoFit/>
          </a:bodyPr>
          <a:lstStyle/>
          <a:p>
            <a:pPr>
              <a:buFont typeface="Arial" panose="020B0604020202020204" pitchFamily="34" charset="0"/>
              <a:buChar char="•"/>
            </a:pPr>
            <a:r>
              <a:rPr lang="en-IN" dirty="0" err="1">
                <a:latin typeface="verdana" panose="020B0604030504040204" pitchFamily="34" charset="0"/>
              </a:rPr>
              <a:t>HashSet</a:t>
            </a:r>
            <a:r>
              <a:rPr lang="en-IN" dirty="0">
                <a:latin typeface="verdana" panose="020B0604030504040204" pitchFamily="34" charset="0"/>
              </a:rPr>
              <a:t> stores the elements by using a mechanism called </a:t>
            </a:r>
            <a:r>
              <a:rPr lang="en-IN" b="1" dirty="0">
                <a:latin typeface="verdana" panose="020B0604030504040204" pitchFamily="34" charset="0"/>
              </a:rPr>
              <a:t>hashing.</a:t>
            </a:r>
            <a:endParaRPr lang="en-IN" dirty="0">
              <a:latin typeface="verdana" panose="020B0604030504040204" pitchFamily="34" charset="0"/>
            </a:endParaRPr>
          </a:p>
          <a:p>
            <a:pPr>
              <a:buFont typeface="Arial" panose="020B0604020202020204" pitchFamily="34" charset="0"/>
              <a:buChar char="•"/>
            </a:pPr>
            <a:r>
              <a:rPr lang="en-IN" dirty="0" err="1">
                <a:latin typeface="verdana" panose="020B0604030504040204" pitchFamily="34" charset="0"/>
              </a:rPr>
              <a:t>HashSet</a:t>
            </a:r>
            <a:r>
              <a:rPr lang="en-IN" dirty="0">
                <a:latin typeface="verdana" panose="020B0604030504040204" pitchFamily="34" charset="0"/>
              </a:rPr>
              <a:t> contains unique elements only.</a:t>
            </a:r>
          </a:p>
          <a:p>
            <a:pPr>
              <a:buFont typeface="Arial" panose="020B0604020202020204" pitchFamily="34" charset="0"/>
              <a:buChar char="•"/>
            </a:pPr>
            <a:r>
              <a:rPr lang="en-IN" dirty="0" err="1">
                <a:latin typeface="verdana" panose="020B0604030504040204" pitchFamily="34" charset="0"/>
              </a:rPr>
              <a:t>HashSet</a:t>
            </a:r>
            <a:r>
              <a:rPr lang="en-IN" dirty="0">
                <a:latin typeface="verdana" panose="020B0604030504040204" pitchFamily="34" charset="0"/>
              </a:rPr>
              <a:t> allows null value.</a:t>
            </a:r>
          </a:p>
          <a:p>
            <a:pPr>
              <a:buFont typeface="Arial" panose="020B0604020202020204" pitchFamily="34" charset="0"/>
              <a:buChar char="•"/>
            </a:pPr>
            <a:r>
              <a:rPr lang="en-IN" dirty="0" err="1">
                <a:latin typeface="verdana" panose="020B0604030504040204" pitchFamily="34" charset="0"/>
              </a:rPr>
              <a:t>HashSet</a:t>
            </a:r>
            <a:r>
              <a:rPr lang="en-IN" dirty="0">
                <a:latin typeface="verdana" panose="020B0604030504040204" pitchFamily="34" charset="0"/>
              </a:rPr>
              <a:t> class is non synchronized.</a:t>
            </a:r>
          </a:p>
          <a:p>
            <a:pPr>
              <a:buFont typeface="Arial" panose="020B0604020202020204" pitchFamily="34" charset="0"/>
              <a:buChar char="•"/>
            </a:pPr>
            <a:r>
              <a:rPr lang="en-IN" dirty="0" err="1">
                <a:latin typeface="verdana" panose="020B0604030504040204" pitchFamily="34" charset="0"/>
              </a:rPr>
              <a:t>HashSet</a:t>
            </a:r>
            <a:r>
              <a:rPr lang="en-IN" dirty="0">
                <a:latin typeface="verdana" panose="020B0604030504040204" pitchFamily="34" charset="0"/>
              </a:rPr>
              <a:t> doesn't maintain the insertion order. Here, elements are inserted on the basis of their </a:t>
            </a:r>
            <a:r>
              <a:rPr lang="en-IN" dirty="0" err="1">
                <a:latin typeface="verdana" panose="020B0604030504040204" pitchFamily="34" charset="0"/>
              </a:rPr>
              <a:t>hashcode</a:t>
            </a:r>
            <a:r>
              <a:rPr lang="en-IN" dirty="0">
                <a:latin typeface="verdana" panose="020B0604030504040204" pitchFamily="34" charset="0"/>
              </a:rPr>
              <a:t>.</a:t>
            </a:r>
          </a:p>
          <a:p>
            <a:pPr>
              <a:buFont typeface="Arial" panose="020B0604020202020204" pitchFamily="34" charset="0"/>
              <a:buChar char="•"/>
            </a:pPr>
            <a:r>
              <a:rPr lang="en-IN" dirty="0" err="1">
                <a:latin typeface="verdana" panose="020B0604030504040204" pitchFamily="34" charset="0"/>
              </a:rPr>
              <a:t>HashSet</a:t>
            </a:r>
            <a:r>
              <a:rPr lang="en-IN" dirty="0">
                <a:latin typeface="verdana" panose="020B0604030504040204" pitchFamily="34" charset="0"/>
              </a:rPr>
              <a:t> is the best approach for search operations.</a:t>
            </a:r>
            <a:endParaRPr lang="en-IN" b="0" dirty="0">
              <a:effectLst/>
              <a:latin typeface="verdana" panose="020B0604030504040204" pitchFamily="34" charset="0"/>
            </a:endParaRPr>
          </a:p>
        </p:txBody>
      </p:sp>
    </p:spTree>
    <p:extLst>
      <p:ext uri="{BB962C8B-B14F-4D97-AF65-F5344CB8AC3E}">
        <p14:creationId xmlns:p14="http://schemas.microsoft.com/office/powerpoint/2010/main" val="154554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LinkedHashSet</a:t>
            </a:r>
            <a:endParaRPr lang="en-IN" dirty="0"/>
          </a:p>
        </p:txBody>
      </p:sp>
      <p:sp>
        <p:nvSpPr>
          <p:cNvPr id="3" name="Footer Placeholder 2"/>
          <p:cNvSpPr>
            <a:spLocks noGrp="1"/>
          </p:cNvSpPr>
          <p:nvPr>
            <p:ph type="ftr" sz="quarter" idx="11"/>
          </p:nvPr>
        </p:nvSpPr>
        <p:spPr/>
        <p:txBody>
          <a:bodyPr/>
          <a:lstStyle/>
          <a:p>
            <a:r>
              <a:rPr lang="en-IN" smtClean="0"/>
              <a:t>Presented By: Ashu Jauhari</a:t>
            </a:r>
            <a:endParaRPr lang="en-IN" dirty="0"/>
          </a:p>
        </p:txBody>
      </p:sp>
      <p:sp>
        <p:nvSpPr>
          <p:cNvPr id="4" name="Slide Number Placeholder 3"/>
          <p:cNvSpPr>
            <a:spLocks noGrp="1"/>
          </p:cNvSpPr>
          <p:nvPr>
            <p:ph type="sldNum" sz="quarter" idx="12"/>
          </p:nvPr>
        </p:nvSpPr>
        <p:spPr/>
        <p:txBody>
          <a:bodyPr/>
          <a:lstStyle/>
          <a:p>
            <a:fld id="{2A013F82-EE5E-44EE-A61D-E31C6657F26F}" type="slidenum">
              <a:rPr lang="en-IN" smtClean="0"/>
              <a:t>59</a:t>
            </a:fld>
            <a:endParaRPr lang="en-IN"/>
          </a:p>
        </p:txBody>
      </p:sp>
      <p:sp>
        <p:nvSpPr>
          <p:cNvPr id="5" name="TextBox 4"/>
          <p:cNvSpPr txBox="1"/>
          <p:nvPr/>
        </p:nvSpPr>
        <p:spPr>
          <a:xfrm>
            <a:off x="1413892" y="1916832"/>
            <a:ext cx="8445261" cy="1477328"/>
          </a:xfrm>
          <a:prstGeom prst="rect">
            <a:avLst/>
          </a:prstGeom>
          <a:noFill/>
        </p:spPr>
        <p:txBody>
          <a:bodyPr wrap="none" rtlCol="0">
            <a:spAutoFit/>
          </a:bodyPr>
          <a:lstStyle/>
          <a:p>
            <a:r>
              <a:rPr lang="en-IN" dirty="0"/>
              <a:t>Java </a:t>
            </a:r>
            <a:r>
              <a:rPr lang="en-IN" dirty="0" err="1"/>
              <a:t>LinkedHashSet</a:t>
            </a:r>
            <a:r>
              <a:rPr lang="en-IN" dirty="0"/>
              <a:t> class contains unique elements only like </a:t>
            </a:r>
            <a:r>
              <a:rPr lang="en-IN" dirty="0" err="1"/>
              <a:t>HashSet</a:t>
            </a:r>
            <a:r>
              <a:rPr lang="en-IN" dirty="0"/>
              <a:t>.</a:t>
            </a:r>
          </a:p>
          <a:p>
            <a:r>
              <a:rPr lang="en-IN" dirty="0"/>
              <a:t>Java </a:t>
            </a:r>
            <a:r>
              <a:rPr lang="en-IN" dirty="0" err="1"/>
              <a:t>LinkedHashSet</a:t>
            </a:r>
            <a:r>
              <a:rPr lang="en-IN" dirty="0"/>
              <a:t> class provides all optional set operation and permits null elements.</a:t>
            </a:r>
          </a:p>
          <a:p>
            <a:r>
              <a:rPr lang="en-IN" dirty="0"/>
              <a:t>Java </a:t>
            </a:r>
            <a:r>
              <a:rPr lang="en-IN" dirty="0" err="1"/>
              <a:t>LinkedHashSet</a:t>
            </a:r>
            <a:r>
              <a:rPr lang="en-IN" dirty="0"/>
              <a:t> class is non synchronized.</a:t>
            </a:r>
          </a:p>
          <a:p>
            <a:r>
              <a:rPr lang="en-IN" dirty="0"/>
              <a:t>Java </a:t>
            </a:r>
            <a:r>
              <a:rPr lang="en-IN" dirty="0" err="1"/>
              <a:t>LinkedHashSet</a:t>
            </a:r>
            <a:r>
              <a:rPr lang="en-IN" dirty="0"/>
              <a:t> class maintains insertion order.</a:t>
            </a:r>
          </a:p>
          <a:p>
            <a:endParaRPr lang="en-IN" dirty="0"/>
          </a:p>
        </p:txBody>
      </p:sp>
    </p:spTree>
    <p:extLst>
      <p:ext uri="{BB962C8B-B14F-4D97-AF65-F5344CB8AC3E}">
        <p14:creationId xmlns:p14="http://schemas.microsoft.com/office/powerpoint/2010/main" val="818972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JVM</a:t>
            </a:r>
            <a:endParaRPr lang="en-IN" dirty="0"/>
          </a:p>
        </p:txBody>
      </p:sp>
      <p:sp>
        <p:nvSpPr>
          <p:cNvPr id="3" name="Content Placeholder 2"/>
          <p:cNvSpPr>
            <a:spLocks noGrp="1"/>
          </p:cNvSpPr>
          <p:nvPr>
            <p:ph idx="1"/>
          </p:nvPr>
        </p:nvSpPr>
        <p:spPr/>
        <p:txBody>
          <a:bodyPr>
            <a:normAutofit/>
          </a:bodyPr>
          <a:lstStyle/>
          <a:p>
            <a:r>
              <a:rPr lang="en-IN" dirty="0" smtClean="0"/>
              <a:t>It </a:t>
            </a:r>
            <a:r>
              <a:rPr lang="en-IN" dirty="0"/>
              <a:t>provides a runtime environment in which Java bytecode can be executed</a:t>
            </a:r>
            <a:r>
              <a:rPr lang="en-IN" dirty="0" smtClean="0"/>
              <a:t>.</a:t>
            </a:r>
          </a:p>
          <a:p>
            <a:r>
              <a:rPr lang="en-IN" dirty="0"/>
              <a:t>It can also run those programs which are written in other languages and compiled to Java bytecode</a:t>
            </a:r>
            <a:r>
              <a:rPr lang="en-IN" dirty="0" smtClean="0"/>
              <a:t>.</a:t>
            </a:r>
          </a:p>
          <a:p>
            <a:r>
              <a:rPr lang="en-IN" dirty="0" smtClean="0"/>
              <a:t>Task:</a:t>
            </a:r>
          </a:p>
          <a:p>
            <a:pPr lvl="1"/>
            <a:r>
              <a:rPr lang="en-IN" dirty="0" smtClean="0"/>
              <a:t>Loads </a:t>
            </a:r>
            <a:r>
              <a:rPr lang="en-IN" dirty="0"/>
              <a:t>code</a:t>
            </a:r>
          </a:p>
          <a:p>
            <a:pPr lvl="1"/>
            <a:r>
              <a:rPr lang="en-IN" dirty="0"/>
              <a:t>Verifies code</a:t>
            </a:r>
          </a:p>
          <a:p>
            <a:pPr lvl="1"/>
            <a:r>
              <a:rPr lang="en-IN" dirty="0" smtClean="0"/>
              <a:t>Executes </a:t>
            </a:r>
            <a:r>
              <a:rPr lang="en-IN" dirty="0"/>
              <a:t>code</a:t>
            </a:r>
          </a:p>
          <a:p>
            <a:pPr lvl="1"/>
            <a:r>
              <a:rPr lang="en-IN" dirty="0"/>
              <a:t>Provides runtime environment</a:t>
            </a:r>
          </a:p>
          <a:p>
            <a:endParaRPr lang="en-IN" dirty="0"/>
          </a:p>
        </p:txBody>
      </p:sp>
      <p:sp>
        <p:nvSpPr>
          <p:cNvPr id="4" name="Footer Placeholder 3"/>
          <p:cNvSpPr>
            <a:spLocks noGrp="1"/>
          </p:cNvSpPr>
          <p:nvPr>
            <p:ph type="ftr" sz="quarter" idx="11"/>
          </p:nvPr>
        </p:nvSpPr>
        <p:spPr/>
        <p:txBody>
          <a:bodyPr/>
          <a:lstStyle/>
          <a:p>
            <a:r>
              <a:rPr lang="en-IN" smtClean="0"/>
              <a:t>Presented By: Ashu Jauhari</a:t>
            </a:r>
            <a:endParaRPr lang="en-IN" dirty="0"/>
          </a:p>
        </p:txBody>
      </p:sp>
      <p:sp>
        <p:nvSpPr>
          <p:cNvPr id="5" name="Slide Number Placeholder 4"/>
          <p:cNvSpPr>
            <a:spLocks noGrp="1"/>
          </p:cNvSpPr>
          <p:nvPr>
            <p:ph type="sldNum" sz="quarter" idx="12"/>
          </p:nvPr>
        </p:nvSpPr>
        <p:spPr/>
        <p:txBody>
          <a:bodyPr/>
          <a:lstStyle/>
          <a:p>
            <a:fld id="{2A013F82-EE5E-44EE-A61D-E31C6657F26F}" type="slidenum">
              <a:rPr lang="en-IN" smtClean="0"/>
              <a:t>6</a:t>
            </a:fld>
            <a:endParaRPr lang="en-IN"/>
          </a:p>
        </p:txBody>
      </p:sp>
    </p:spTree>
    <p:extLst>
      <p:ext uri="{BB962C8B-B14F-4D97-AF65-F5344CB8AC3E}">
        <p14:creationId xmlns:p14="http://schemas.microsoft.com/office/powerpoint/2010/main" val="590954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TreeSet</a:t>
            </a:r>
            <a:endParaRPr lang="en-IN" dirty="0"/>
          </a:p>
        </p:txBody>
      </p:sp>
      <p:sp>
        <p:nvSpPr>
          <p:cNvPr id="3" name="Footer Placeholder 2"/>
          <p:cNvSpPr>
            <a:spLocks noGrp="1"/>
          </p:cNvSpPr>
          <p:nvPr>
            <p:ph type="ftr" sz="quarter" idx="11"/>
          </p:nvPr>
        </p:nvSpPr>
        <p:spPr/>
        <p:txBody>
          <a:bodyPr/>
          <a:lstStyle/>
          <a:p>
            <a:r>
              <a:rPr lang="en-IN" smtClean="0"/>
              <a:t>Presented By: Ashu Jauhari</a:t>
            </a:r>
            <a:endParaRPr lang="en-IN" dirty="0"/>
          </a:p>
        </p:txBody>
      </p:sp>
      <p:sp>
        <p:nvSpPr>
          <p:cNvPr id="4" name="Slide Number Placeholder 3"/>
          <p:cNvSpPr>
            <a:spLocks noGrp="1"/>
          </p:cNvSpPr>
          <p:nvPr>
            <p:ph type="sldNum" sz="quarter" idx="12"/>
          </p:nvPr>
        </p:nvSpPr>
        <p:spPr/>
        <p:txBody>
          <a:bodyPr/>
          <a:lstStyle/>
          <a:p>
            <a:fld id="{2A013F82-EE5E-44EE-A61D-E31C6657F26F}" type="slidenum">
              <a:rPr lang="en-IN" smtClean="0"/>
              <a:t>60</a:t>
            </a:fld>
            <a:endParaRPr lang="en-IN"/>
          </a:p>
        </p:txBody>
      </p:sp>
      <p:sp>
        <p:nvSpPr>
          <p:cNvPr id="5" name="TextBox 4"/>
          <p:cNvSpPr txBox="1"/>
          <p:nvPr/>
        </p:nvSpPr>
        <p:spPr>
          <a:xfrm>
            <a:off x="1629916" y="2132856"/>
            <a:ext cx="6108082" cy="1754326"/>
          </a:xfrm>
          <a:prstGeom prst="rect">
            <a:avLst/>
          </a:prstGeom>
          <a:noFill/>
        </p:spPr>
        <p:txBody>
          <a:bodyPr wrap="none" rtlCol="0">
            <a:spAutoFit/>
          </a:bodyPr>
          <a:lstStyle/>
          <a:p>
            <a:r>
              <a:rPr lang="en-IN" dirty="0"/>
              <a:t>Java </a:t>
            </a:r>
            <a:r>
              <a:rPr lang="en-IN" dirty="0" err="1"/>
              <a:t>TreeSet</a:t>
            </a:r>
            <a:r>
              <a:rPr lang="en-IN" dirty="0"/>
              <a:t> class contains unique elements only like </a:t>
            </a:r>
            <a:r>
              <a:rPr lang="en-IN" dirty="0" err="1"/>
              <a:t>HashSet</a:t>
            </a:r>
            <a:r>
              <a:rPr lang="en-IN" dirty="0"/>
              <a:t>.</a:t>
            </a:r>
          </a:p>
          <a:p>
            <a:r>
              <a:rPr lang="en-IN" dirty="0"/>
              <a:t>Java </a:t>
            </a:r>
            <a:r>
              <a:rPr lang="en-IN" dirty="0" err="1"/>
              <a:t>TreeSet</a:t>
            </a:r>
            <a:r>
              <a:rPr lang="en-IN" dirty="0"/>
              <a:t> class access and retrieval times are quiet fast.</a:t>
            </a:r>
          </a:p>
          <a:p>
            <a:r>
              <a:rPr lang="en-IN" dirty="0"/>
              <a:t>Java </a:t>
            </a:r>
            <a:r>
              <a:rPr lang="en-IN" dirty="0" err="1"/>
              <a:t>TreeSet</a:t>
            </a:r>
            <a:r>
              <a:rPr lang="en-IN" dirty="0"/>
              <a:t> class doesn't allow null element.</a:t>
            </a:r>
          </a:p>
          <a:p>
            <a:r>
              <a:rPr lang="en-IN" dirty="0"/>
              <a:t>Java </a:t>
            </a:r>
            <a:r>
              <a:rPr lang="en-IN" dirty="0" err="1"/>
              <a:t>TreeSet</a:t>
            </a:r>
            <a:r>
              <a:rPr lang="en-IN" dirty="0"/>
              <a:t> class is non synchronized.</a:t>
            </a:r>
          </a:p>
          <a:p>
            <a:r>
              <a:rPr lang="en-IN" dirty="0"/>
              <a:t>Java </a:t>
            </a:r>
            <a:r>
              <a:rPr lang="en-IN" dirty="0" err="1"/>
              <a:t>TreeSet</a:t>
            </a:r>
            <a:r>
              <a:rPr lang="en-IN" dirty="0"/>
              <a:t> class maintains ascending order.</a:t>
            </a:r>
          </a:p>
          <a:p>
            <a:endParaRPr lang="en-IN" dirty="0"/>
          </a:p>
        </p:txBody>
      </p:sp>
    </p:spTree>
    <p:extLst>
      <p:ext uri="{BB962C8B-B14F-4D97-AF65-F5344CB8AC3E}">
        <p14:creationId xmlns:p14="http://schemas.microsoft.com/office/powerpoint/2010/main" val="1141619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HashMap</a:t>
            </a:r>
            <a:endParaRPr lang="en-IN" dirty="0"/>
          </a:p>
        </p:txBody>
      </p:sp>
      <p:sp>
        <p:nvSpPr>
          <p:cNvPr id="3" name="Footer Placeholder 2"/>
          <p:cNvSpPr>
            <a:spLocks noGrp="1"/>
          </p:cNvSpPr>
          <p:nvPr>
            <p:ph type="ftr" sz="quarter" idx="11"/>
          </p:nvPr>
        </p:nvSpPr>
        <p:spPr/>
        <p:txBody>
          <a:bodyPr/>
          <a:lstStyle/>
          <a:p>
            <a:r>
              <a:rPr lang="en-IN" smtClean="0"/>
              <a:t>Presented By: Ashu Jauhari</a:t>
            </a:r>
            <a:endParaRPr lang="en-IN" dirty="0"/>
          </a:p>
        </p:txBody>
      </p:sp>
      <p:sp>
        <p:nvSpPr>
          <p:cNvPr id="4" name="Slide Number Placeholder 3"/>
          <p:cNvSpPr>
            <a:spLocks noGrp="1"/>
          </p:cNvSpPr>
          <p:nvPr>
            <p:ph type="sldNum" sz="quarter" idx="12"/>
          </p:nvPr>
        </p:nvSpPr>
        <p:spPr/>
        <p:txBody>
          <a:bodyPr/>
          <a:lstStyle/>
          <a:p>
            <a:fld id="{2A013F82-EE5E-44EE-A61D-E31C6657F26F}" type="slidenum">
              <a:rPr lang="en-IN" smtClean="0"/>
              <a:t>61</a:t>
            </a:fld>
            <a:endParaRPr lang="en-IN"/>
          </a:p>
        </p:txBody>
      </p:sp>
      <p:sp>
        <p:nvSpPr>
          <p:cNvPr id="5" name="TextBox 4"/>
          <p:cNvSpPr txBox="1"/>
          <p:nvPr/>
        </p:nvSpPr>
        <p:spPr>
          <a:xfrm>
            <a:off x="1773932" y="2060848"/>
            <a:ext cx="6054030" cy="1754326"/>
          </a:xfrm>
          <a:prstGeom prst="rect">
            <a:avLst/>
          </a:prstGeom>
          <a:noFill/>
        </p:spPr>
        <p:txBody>
          <a:bodyPr wrap="none" rtlCol="0">
            <a:spAutoFit/>
          </a:bodyPr>
          <a:lstStyle/>
          <a:p>
            <a:r>
              <a:rPr lang="en-IN" dirty="0"/>
              <a:t>Java </a:t>
            </a:r>
            <a:r>
              <a:rPr lang="en-IN" dirty="0" err="1"/>
              <a:t>HashMap</a:t>
            </a:r>
            <a:r>
              <a:rPr lang="en-IN" dirty="0"/>
              <a:t> contains values based on the key.</a:t>
            </a:r>
          </a:p>
          <a:p>
            <a:r>
              <a:rPr lang="en-IN" dirty="0"/>
              <a:t>Java </a:t>
            </a:r>
            <a:r>
              <a:rPr lang="en-IN" dirty="0" err="1"/>
              <a:t>HashMap</a:t>
            </a:r>
            <a:r>
              <a:rPr lang="en-IN" dirty="0"/>
              <a:t> contains only unique keys.</a:t>
            </a:r>
          </a:p>
          <a:p>
            <a:r>
              <a:rPr lang="en-IN" dirty="0"/>
              <a:t>Java </a:t>
            </a:r>
            <a:r>
              <a:rPr lang="en-IN" dirty="0" err="1"/>
              <a:t>HashMap</a:t>
            </a:r>
            <a:r>
              <a:rPr lang="en-IN" dirty="0"/>
              <a:t> may have one null key and multiple null values.</a:t>
            </a:r>
          </a:p>
          <a:p>
            <a:r>
              <a:rPr lang="en-IN" dirty="0"/>
              <a:t>Java </a:t>
            </a:r>
            <a:r>
              <a:rPr lang="en-IN" dirty="0" err="1"/>
              <a:t>HashMap</a:t>
            </a:r>
            <a:r>
              <a:rPr lang="en-IN" dirty="0"/>
              <a:t> is non synchronized.</a:t>
            </a:r>
          </a:p>
          <a:p>
            <a:r>
              <a:rPr lang="en-IN" dirty="0"/>
              <a:t>Java </a:t>
            </a:r>
            <a:r>
              <a:rPr lang="en-IN" dirty="0" err="1"/>
              <a:t>HashMap</a:t>
            </a:r>
            <a:r>
              <a:rPr lang="en-IN" dirty="0"/>
              <a:t> maintains no order.</a:t>
            </a:r>
          </a:p>
          <a:p>
            <a:endParaRPr lang="en-IN" dirty="0"/>
          </a:p>
        </p:txBody>
      </p:sp>
    </p:spTree>
    <p:extLst>
      <p:ext uri="{BB962C8B-B14F-4D97-AF65-F5344CB8AC3E}">
        <p14:creationId xmlns:p14="http://schemas.microsoft.com/office/powerpoint/2010/main" val="798583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TreeMap</a:t>
            </a:r>
            <a:endParaRPr lang="en-IN" dirty="0"/>
          </a:p>
        </p:txBody>
      </p:sp>
      <p:sp>
        <p:nvSpPr>
          <p:cNvPr id="3" name="Footer Placeholder 2"/>
          <p:cNvSpPr>
            <a:spLocks noGrp="1"/>
          </p:cNvSpPr>
          <p:nvPr>
            <p:ph type="ftr" sz="quarter" idx="11"/>
          </p:nvPr>
        </p:nvSpPr>
        <p:spPr/>
        <p:txBody>
          <a:bodyPr/>
          <a:lstStyle/>
          <a:p>
            <a:r>
              <a:rPr lang="en-IN" smtClean="0"/>
              <a:t>Presented By: Ashu Jauhari</a:t>
            </a:r>
            <a:endParaRPr lang="en-IN" dirty="0"/>
          </a:p>
        </p:txBody>
      </p:sp>
      <p:sp>
        <p:nvSpPr>
          <p:cNvPr id="4" name="Slide Number Placeholder 3"/>
          <p:cNvSpPr>
            <a:spLocks noGrp="1"/>
          </p:cNvSpPr>
          <p:nvPr>
            <p:ph type="sldNum" sz="quarter" idx="12"/>
          </p:nvPr>
        </p:nvSpPr>
        <p:spPr/>
        <p:txBody>
          <a:bodyPr/>
          <a:lstStyle/>
          <a:p>
            <a:fld id="{2A013F82-EE5E-44EE-A61D-E31C6657F26F}" type="slidenum">
              <a:rPr lang="en-IN" smtClean="0"/>
              <a:t>62</a:t>
            </a:fld>
            <a:endParaRPr lang="en-IN"/>
          </a:p>
        </p:txBody>
      </p:sp>
      <p:sp>
        <p:nvSpPr>
          <p:cNvPr id="5" name="Rectangle 4"/>
          <p:cNvSpPr/>
          <p:nvPr/>
        </p:nvSpPr>
        <p:spPr>
          <a:xfrm>
            <a:off x="1413892" y="2274838"/>
            <a:ext cx="7726933" cy="2031325"/>
          </a:xfrm>
          <a:prstGeom prst="rect">
            <a:avLst/>
          </a:prstGeom>
        </p:spPr>
        <p:txBody>
          <a:bodyPr wrap="square">
            <a:spAutoFit/>
          </a:bodyPr>
          <a:lstStyle/>
          <a:p>
            <a:pPr>
              <a:buFont typeface="Arial" panose="020B0604020202020204" pitchFamily="34" charset="0"/>
              <a:buChar char="•"/>
            </a:pPr>
            <a:r>
              <a:rPr lang="en-IN" dirty="0">
                <a:latin typeface="verdana" panose="020B0604030504040204" pitchFamily="34" charset="0"/>
              </a:rPr>
              <a:t>Java </a:t>
            </a:r>
            <a:r>
              <a:rPr lang="en-IN" dirty="0" err="1">
                <a:latin typeface="verdana" panose="020B0604030504040204" pitchFamily="34" charset="0"/>
              </a:rPr>
              <a:t>TreeMap</a:t>
            </a:r>
            <a:r>
              <a:rPr lang="en-IN" dirty="0">
                <a:latin typeface="verdana" panose="020B0604030504040204" pitchFamily="34" charset="0"/>
              </a:rPr>
              <a:t> contains values based on the key. It implements the </a:t>
            </a:r>
            <a:r>
              <a:rPr lang="en-IN" dirty="0" err="1">
                <a:latin typeface="verdana" panose="020B0604030504040204" pitchFamily="34" charset="0"/>
              </a:rPr>
              <a:t>NavigableMap</a:t>
            </a:r>
            <a:r>
              <a:rPr lang="en-IN" dirty="0">
                <a:latin typeface="verdana" panose="020B0604030504040204" pitchFamily="34" charset="0"/>
              </a:rPr>
              <a:t> interface and extends </a:t>
            </a:r>
            <a:r>
              <a:rPr lang="en-IN" dirty="0" err="1">
                <a:latin typeface="verdana" panose="020B0604030504040204" pitchFamily="34" charset="0"/>
              </a:rPr>
              <a:t>AbstractMap</a:t>
            </a:r>
            <a:r>
              <a:rPr lang="en-IN" dirty="0">
                <a:latin typeface="verdana" panose="020B0604030504040204" pitchFamily="34" charset="0"/>
              </a:rPr>
              <a:t> class.</a:t>
            </a:r>
          </a:p>
          <a:p>
            <a:pPr>
              <a:buFont typeface="Arial" panose="020B0604020202020204" pitchFamily="34" charset="0"/>
              <a:buChar char="•"/>
            </a:pPr>
            <a:r>
              <a:rPr lang="en-IN" dirty="0">
                <a:latin typeface="verdana" panose="020B0604030504040204" pitchFamily="34" charset="0"/>
              </a:rPr>
              <a:t>Java </a:t>
            </a:r>
            <a:r>
              <a:rPr lang="en-IN" dirty="0" err="1">
                <a:latin typeface="verdana" panose="020B0604030504040204" pitchFamily="34" charset="0"/>
              </a:rPr>
              <a:t>TreeMap</a:t>
            </a:r>
            <a:r>
              <a:rPr lang="en-IN" dirty="0">
                <a:latin typeface="verdana" panose="020B0604030504040204" pitchFamily="34" charset="0"/>
              </a:rPr>
              <a:t> contains only unique elements.</a:t>
            </a:r>
          </a:p>
          <a:p>
            <a:pPr>
              <a:buFont typeface="Arial" panose="020B0604020202020204" pitchFamily="34" charset="0"/>
              <a:buChar char="•"/>
            </a:pPr>
            <a:r>
              <a:rPr lang="en-IN" dirty="0">
                <a:latin typeface="verdana" panose="020B0604030504040204" pitchFamily="34" charset="0"/>
              </a:rPr>
              <a:t>Java </a:t>
            </a:r>
            <a:r>
              <a:rPr lang="en-IN" dirty="0" err="1">
                <a:latin typeface="verdana" panose="020B0604030504040204" pitchFamily="34" charset="0"/>
              </a:rPr>
              <a:t>TreeMap</a:t>
            </a:r>
            <a:r>
              <a:rPr lang="en-IN" dirty="0">
                <a:latin typeface="verdana" panose="020B0604030504040204" pitchFamily="34" charset="0"/>
              </a:rPr>
              <a:t> cannot have a null key but can have multiple null values.</a:t>
            </a:r>
          </a:p>
          <a:p>
            <a:pPr>
              <a:buFont typeface="Arial" panose="020B0604020202020204" pitchFamily="34" charset="0"/>
              <a:buChar char="•"/>
            </a:pPr>
            <a:r>
              <a:rPr lang="en-IN" dirty="0">
                <a:latin typeface="verdana" panose="020B0604030504040204" pitchFamily="34" charset="0"/>
              </a:rPr>
              <a:t>Java </a:t>
            </a:r>
            <a:r>
              <a:rPr lang="en-IN" dirty="0" err="1">
                <a:latin typeface="verdana" panose="020B0604030504040204" pitchFamily="34" charset="0"/>
              </a:rPr>
              <a:t>TreeMap</a:t>
            </a:r>
            <a:r>
              <a:rPr lang="en-IN" dirty="0">
                <a:latin typeface="verdana" panose="020B0604030504040204" pitchFamily="34" charset="0"/>
              </a:rPr>
              <a:t> is non synchronized.</a:t>
            </a:r>
          </a:p>
          <a:p>
            <a:pPr>
              <a:buFont typeface="Arial" panose="020B0604020202020204" pitchFamily="34" charset="0"/>
              <a:buChar char="•"/>
            </a:pPr>
            <a:r>
              <a:rPr lang="en-IN" dirty="0">
                <a:latin typeface="verdana" panose="020B0604030504040204" pitchFamily="34" charset="0"/>
              </a:rPr>
              <a:t>Java </a:t>
            </a:r>
            <a:r>
              <a:rPr lang="en-IN" dirty="0" err="1">
                <a:latin typeface="verdana" panose="020B0604030504040204" pitchFamily="34" charset="0"/>
              </a:rPr>
              <a:t>TreeMap</a:t>
            </a:r>
            <a:r>
              <a:rPr lang="en-IN" dirty="0">
                <a:latin typeface="verdana" panose="020B0604030504040204" pitchFamily="34" charset="0"/>
              </a:rPr>
              <a:t> maintains ascending order.</a:t>
            </a:r>
            <a:endParaRPr lang="en-IN" b="0" dirty="0">
              <a:effectLst/>
              <a:latin typeface="verdana" panose="020B0604030504040204" pitchFamily="34" charset="0"/>
            </a:endParaRPr>
          </a:p>
        </p:txBody>
      </p:sp>
    </p:spTree>
    <p:extLst>
      <p:ext uri="{BB962C8B-B14F-4D97-AF65-F5344CB8AC3E}">
        <p14:creationId xmlns:p14="http://schemas.microsoft.com/office/powerpoint/2010/main" val="1448379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Queue</a:t>
            </a:r>
            <a:endParaRPr lang="en-IN" dirty="0"/>
          </a:p>
        </p:txBody>
      </p:sp>
      <p:sp>
        <p:nvSpPr>
          <p:cNvPr id="5" name="Content Placeholder 4"/>
          <p:cNvSpPr>
            <a:spLocks noGrp="1"/>
          </p:cNvSpPr>
          <p:nvPr>
            <p:ph idx="1"/>
          </p:nvPr>
        </p:nvSpPr>
        <p:spPr/>
        <p:txBody>
          <a:bodyPr/>
          <a:lstStyle/>
          <a:p>
            <a:r>
              <a:rPr lang="en-IN" dirty="0"/>
              <a:t>Java Queue interface orders the element in FIFO(First In First Out) manner. In FIFO, first element is removed first and last element is removed at last.</a:t>
            </a:r>
          </a:p>
        </p:txBody>
      </p:sp>
      <p:sp>
        <p:nvSpPr>
          <p:cNvPr id="3" name="Footer Placeholder 2"/>
          <p:cNvSpPr>
            <a:spLocks noGrp="1"/>
          </p:cNvSpPr>
          <p:nvPr>
            <p:ph type="ftr" sz="quarter" idx="11"/>
          </p:nvPr>
        </p:nvSpPr>
        <p:spPr/>
        <p:txBody>
          <a:bodyPr/>
          <a:lstStyle/>
          <a:p>
            <a:r>
              <a:rPr lang="en-IN" smtClean="0"/>
              <a:t>Presented By: Ashu Jauhari</a:t>
            </a:r>
            <a:endParaRPr lang="en-IN" dirty="0"/>
          </a:p>
        </p:txBody>
      </p:sp>
      <p:sp>
        <p:nvSpPr>
          <p:cNvPr id="4" name="Slide Number Placeholder 3"/>
          <p:cNvSpPr>
            <a:spLocks noGrp="1"/>
          </p:cNvSpPr>
          <p:nvPr>
            <p:ph type="sldNum" sz="quarter" idx="12"/>
          </p:nvPr>
        </p:nvSpPr>
        <p:spPr/>
        <p:txBody>
          <a:bodyPr/>
          <a:lstStyle/>
          <a:p>
            <a:fld id="{2A013F82-EE5E-44EE-A61D-E31C6657F26F}" type="slidenum">
              <a:rPr lang="en-IN" smtClean="0"/>
              <a:t>63</a:t>
            </a:fld>
            <a:endParaRPr lang="en-IN"/>
          </a:p>
        </p:txBody>
      </p:sp>
    </p:spTree>
    <p:extLst>
      <p:ext uri="{BB962C8B-B14F-4D97-AF65-F5344CB8AC3E}">
        <p14:creationId xmlns:p14="http://schemas.microsoft.com/office/powerpoint/2010/main" val="1714429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Collections</a:t>
            </a:r>
            <a:endParaRPr lang="en-IN" dirty="0"/>
          </a:p>
        </p:txBody>
      </p:sp>
      <p:sp>
        <p:nvSpPr>
          <p:cNvPr id="3" name="Content Placeholder 2"/>
          <p:cNvSpPr>
            <a:spLocks noGrp="1"/>
          </p:cNvSpPr>
          <p:nvPr>
            <p:ph idx="1"/>
          </p:nvPr>
        </p:nvSpPr>
        <p:spPr/>
        <p:txBody>
          <a:bodyPr/>
          <a:lstStyle/>
          <a:p>
            <a:r>
              <a:rPr lang="en-IN" dirty="0"/>
              <a:t>The </a:t>
            </a:r>
            <a:r>
              <a:rPr lang="en-IN" b="1" dirty="0"/>
              <a:t>Collection in Java</a:t>
            </a:r>
            <a:r>
              <a:rPr lang="en-IN" dirty="0"/>
              <a:t> is a framework that provides an architecture to store and manipulate the group of objects</a:t>
            </a:r>
            <a:r>
              <a:rPr lang="en-IN" dirty="0" smtClean="0"/>
              <a:t>.</a:t>
            </a:r>
          </a:p>
          <a:p>
            <a:r>
              <a:rPr lang="en-IN" dirty="0" err="1" smtClean="0"/>
              <a:t>Collections.sort</a:t>
            </a:r>
            <a:r>
              <a:rPr lang="en-IN" smtClean="0"/>
              <a:t>()</a:t>
            </a:r>
            <a:endParaRPr lang="en-IN" dirty="0"/>
          </a:p>
        </p:txBody>
      </p:sp>
      <p:sp>
        <p:nvSpPr>
          <p:cNvPr id="4" name="Footer Placeholder 3"/>
          <p:cNvSpPr>
            <a:spLocks noGrp="1"/>
          </p:cNvSpPr>
          <p:nvPr>
            <p:ph type="ftr" sz="quarter" idx="11"/>
          </p:nvPr>
        </p:nvSpPr>
        <p:spPr/>
        <p:txBody>
          <a:bodyPr/>
          <a:lstStyle/>
          <a:p>
            <a:r>
              <a:rPr lang="en-IN" smtClean="0"/>
              <a:t>Presented By: Ashu Jauhari</a:t>
            </a:r>
            <a:endParaRPr lang="en-IN" dirty="0"/>
          </a:p>
        </p:txBody>
      </p:sp>
      <p:sp>
        <p:nvSpPr>
          <p:cNvPr id="5" name="Slide Number Placeholder 4"/>
          <p:cNvSpPr>
            <a:spLocks noGrp="1"/>
          </p:cNvSpPr>
          <p:nvPr>
            <p:ph type="sldNum" sz="quarter" idx="12"/>
          </p:nvPr>
        </p:nvSpPr>
        <p:spPr/>
        <p:txBody>
          <a:bodyPr/>
          <a:lstStyle/>
          <a:p>
            <a:fld id="{2A013F82-EE5E-44EE-A61D-E31C6657F26F}" type="slidenum">
              <a:rPr lang="en-IN" smtClean="0"/>
              <a:t>64</a:t>
            </a:fld>
            <a:endParaRPr lang="en-IN"/>
          </a:p>
        </p:txBody>
      </p:sp>
    </p:spTree>
    <p:extLst>
      <p:ext uri="{BB962C8B-B14F-4D97-AF65-F5344CB8AC3E}">
        <p14:creationId xmlns:p14="http://schemas.microsoft.com/office/powerpoint/2010/main" val="344472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JRE</a:t>
            </a:r>
            <a:endParaRPr lang="en-IN" dirty="0"/>
          </a:p>
        </p:txBody>
      </p:sp>
      <p:sp>
        <p:nvSpPr>
          <p:cNvPr id="3" name="Content Placeholder 2"/>
          <p:cNvSpPr>
            <a:spLocks noGrp="1"/>
          </p:cNvSpPr>
          <p:nvPr>
            <p:ph idx="1"/>
          </p:nvPr>
        </p:nvSpPr>
        <p:spPr>
          <a:xfrm>
            <a:off x="333773" y="1268761"/>
            <a:ext cx="10323032" cy="4751040"/>
          </a:xfrm>
        </p:spPr>
        <p:txBody>
          <a:bodyPr>
            <a:normAutofit/>
          </a:bodyPr>
          <a:lstStyle/>
          <a:p>
            <a:r>
              <a:rPr lang="en-IN" sz="2000" dirty="0"/>
              <a:t> The Java Runtime Environment is a set of software tools which are used for developing Java applications</a:t>
            </a:r>
            <a:r>
              <a:rPr lang="en-IN" sz="2000" dirty="0" smtClean="0"/>
              <a:t>.</a:t>
            </a:r>
          </a:p>
          <a:p>
            <a:r>
              <a:rPr lang="en-IN" sz="2000" dirty="0" smtClean="0"/>
              <a:t>Provide </a:t>
            </a:r>
            <a:r>
              <a:rPr lang="en-IN" sz="2000" dirty="0"/>
              <a:t>the runtime environment. </a:t>
            </a:r>
            <a:endParaRPr lang="en-IN" sz="2000" dirty="0" smtClean="0"/>
          </a:p>
          <a:p>
            <a:r>
              <a:rPr lang="en-IN" sz="2000" dirty="0" smtClean="0"/>
              <a:t>Implementation </a:t>
            </a:r>
            <a:r>
              <a:rPr lang="en-IN" sz="2000" dirty="0"/>
              <a:t>of JVM. </a:t>
            </a:r>
            <a:endParaRPr lang="en-IN" sz="2000" dirty="0" smtClean="0"/>
          </a:p>
          <a:p>
            <a:r>
              <a:rPr lang="en-IN" sz="2000" dirty="0" smtClean="0"/>
              <a:t>It </a:t>
            </a:r>
            <a:r>
              <a:rPr lang="en-IN" sz="2000" dirty="0"/>
              <a:t>physically exists. </a:t>
            </a:r>
            <a:endParaRPr lang="en-IN" sz="2000" dirty="0" smtClean="0"/>
          </a:p>
          <a:p>
            <a:r>
              <a:rPr lang="en-IN" sz="2000" dirty="0" smtClean="0"/>
              <a:t>It </a:t>
            </a:r>
            <a:r>
              <a:rPr lang="en-IN" sz="2000" dirty="0"/>
              <a:t>contains a set of libraries + other files that JVM uses at runtime</a:t>
            </a:r>
          </a:p>
        </p:txBody>
      </p:sp>
      <p:sp>
        <p:nvSpPr>
          <p:cNvPr id="4" name="Footer Placeholder 3"/>
          <p:cNvSpPr>
            <a:spLocks noGrp="1"/>
          </p:cNvSpPr>
          <p:nvPr>
            <p:ph type="ftr" sz="quarter" idx="11"/>
          </p:nvPr>
        </p:nvSpPr>
        <p:spPr/>
        <p:txBody>
          <a:bodyPr/>
          <a:lstStyle/>
          <a:p>
            <a:r>
              <a:rPr lang="en-IN" smtClean="0"/>
              <a:t>Presented By: Ashu Jauhari</a:t>
            </a:r>
            <a:endParaRPr lang="en-IN" dirty="0"/>
          </a:p>
        </p:txBody>
      </p:sp>
      <p:sp>
        <p:nvSpPr>
          <p:cNvPr id="5" name="Slide Number Placeholder 4"/>
          <p:cNvSpPr>
            <a:spLocks noGrp="1"/>
          </p:cNvSpPr>
          <p:nvPr>
            <p:ph type="sldNum" sz="quarter" idx="12"/>
          </p:nvPr>
        </p:nvSpPr>
        <p:spPr/>
        <p:txBody>
          <a:bodyPr/>
          <a:lstStyle/>
          <a:p>
            <a:fld id="{2A013F82-EE5E-44EE-A61D-E31C6657F26F}" type="slidenum">
              <a:rPr lang="en-IN" smtClean="0"/>
              <a:t>7</a:t>
            </a:fld>
            <a:endParaRPr lang="en-IN"/>
          </a:p>
        </p:txBody>
      </p:sp>
      <p:pic>
        <p:nvPicPr>
          <p:cNvPr id="6" name="Picture 5"/>
          <p:cNvPicPr>
            <a:picLocks noChangeAspect="1"/>
          </p:cNvPicPr>
          <p:nvPr/>
        </p:nvPicPr>
        <p:blipFill>
          <a:blip r:embed="rId2"/>
          <a:stretch>
            <a:fillRect/>
          </a:stretch>
        </p:blipFill>
        <p:spPr>
          <a:xfrm>
            <a:off x="7534572" y="2528243"/>
            <a:ext cx="4610320" cy="4329757"/>
          </a:xfrm>
          <a:prstGeom prst="rect">
            <a:avLst/>
          </a:prstGeom>
        </p:spPr>
      </p:pic>
    </p:spTree>
    <p:extLst>
      <p:ext uri="{BB962C8B-B14F-4D97-AF65-F5344CB8AC3E}">
        <p14:creationId xmlns:p14="http://schemas.microsoft.com/office/powerpoint/2010/main" val="3168479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JRE </a:t>
            </a:r>
            <a:r>
              <a:rPr lang="en-IN" dirty="0" err="1" smtClean="0"/>
              <a:t>Functionatlity</a:t>
            </a:r>
            <a:endParaRPr lang="en-IN" dirty="0"/>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IN" smtClean="0"/>
              <a:t>Presented By: Ashu Jauhari</a:t>
            </a:r>
            <a:endParaRPr lang="en-IN" dirty="0"/>
          </a:p>
        </p:txBody>
      </p:sp>
      <p:sp>
        <p:nvSpPr>
          <p:cNvPr id="5" name="Slide Number Placeholder 4"/>
          <p:cNvSpPr>
            <a:spLocks noGrp="1"/>
          </p:cNvSpPr>
          <p:nvPr>
            <p:ph type="sldNum" sz="quarter" idx="12"/>
          </p:nvPr>
        </p:nvSpPr>
        <p:spPr/>
        <p:txBody>
          <a:bodyPr/>
          <a:lstStyle/>
          <a:p>
            <a:fld id="{2A013F82-EE5E-44EE-A61D-E31C6657F26F}" type="slidenum">
              <a:rPr lang="en-IN" smtClean="0"/>
              <a:t>8</a:t>
            </a:fld>
            <a:endParaRPr lang="en-IN"/>
          </a:p>
        </p:txBody>
      </p:sp>
      <p:pic>
        <p:nvPicPr>
          <p:cNvPr id="6" name="Picture 5"/>
          <p:cNvPicPr>
            <a:picLocks noChangeAspect="1"/>
          </p:cNvPicPr>
          <p:nvPr/>
        </p:nvPicPr>
        <p:blipFill>
          <a:blip r:embed="rId2"/>
          <a:stretch>
            <a:fillRect/>
          </a:stretch>
        </p:blipFill>
        <p:spPr>
          <a:xfrm>
            <a:off x="1413892" y="1291617"/>
            <a:ext cx="2438611" cy="2712955"/>
          </a:xfrm>
          <a:prstGeom prst="rect">
            <a:avLst/>
          </a:prstGeom>
        </p:spPr>
      </p:pic>
      <p:pic>
        <p:nvPicPr>
          <p:cNvPr id="7" name="Picture 6"/>
          <p:cNvPicPr>
            <a:picLocks noChangeAspect="1"/>
          </p:cNvPicPr>
          <p:nvPr/>
        </p:nvPicPr>
        <p:blipFill>
          <a:blip r:embed="rId3"/>
          <a:stretch>
            <a:fillRect/>
          </a:stretch>
        </p:blipFill>
        <p:spPr>
          <a:xfrm>
            <a:off x="5590355" y="1166576"/>
            <a:ext cx="2485257" cy="5660338"/>
          </a:xfrm>
          <a:prstGeom prst="rect">
            <a:avLst/>
          </a:prstGeom>
        </p:spPr>
      </p:pic>
    </p:spTree>
    <p:extLst>
      <p:ext uri="{BB962C8B-B14F-4D97-AF65-F5344CB8AC3E}">
        <p14:creationId xmlns:p14="http://schemas.microsoft.com/office/powerpoint/2010/main" val="2487204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Eclipse</a:t>
            </a:r>
            <a:endParaRPr lang="en-IN" dirty="0"/>
          </a:p>
        </p:txBody>
      </p:sp>
      <p:sp>
        <p:nvSpPr>
          <p:cNvPr id="3" name="Content Placeholder 2"/>
          <p:cNvSpPr>
            <a:spLocks noGrp="1"/>
          </p:cNvSpPr>
          <p:nvPr>
            <p:ph idx="1"/>
          </p:nvPr>
        </p:nvSpPr>
        <p:spPr/>
        <p:txBody>
          <a:bodyPr/>
          <a:lstStyle/>
          <a:p>
            <a:r>
              <a:rPr lang="en-IN" dirty="0">
                <a:hlinkClick r:id="rId2"/>
              </a:rPr>
              <a:t>https://</a:t>
            </a:r>
            <a:r>
              <a:rPr lang="en-IN" dirty="0" smtClean="0">
                <a:hlinkClick r:id="rId2"/>
              </a:rPr>
              <a:t>www.eclipse.org/downloads/packages/release/oxygen</a:t>
            </a:r>
            <a:endParaRPr lang="en-IN" dirty="0" smtClean="0"/>
          </a:p>
          <a:p>
            <a:endParaRPr lang="en-US" dirty="0"/>
          </a:p>
          <a:p>
            <a:r>
              <a:rPr lang="en-IN" dirty="0">
                <a:hlinkClick r:id="rId3"/>
              </a:rPr>
              <a:t>https://www.edureka.co/blog/setup-eclipse-ide</a:t>
            </a:r>
            <a:r>
              <a:rPr lang="en-IN" dirty="0" smtClean="0">
                <a:hlinkClick r:id="rId3"/>
              </a:rPr>
              <a:t>/</a:t>
            </a:r>
            <a:endParaRPr lang="en-IN" dirty="0" smtClean="0"/>
          </a:p>
          <a:p>
            <a:r>
              <a:rPr lang="en-US" dirty="0"/>
              <a:t>Editors, Views, and Perspectives</a:t>
            </a:r>
            <a:endParaRPr lang="en-IN" dirty="0"/>
          </a:p>
        </p:txBody>
      </p:sp>
      <p:sp>
        <p:nvSpPr>
          <p:cNvPr id="4" name="Footer Placeholder 3"/>
          <p:cNvSpPr>
            <a:spLocks noGrp="1"/>
          </p:cNvSpPr>
          <p:nvPr>
            <p:ph type="ftr" sz="quarter" idx="11"/>
          </p:nvPr>
        </p:nvSpPr>
        <p:spPr/>
        <p:txBody>
          <a:bodyPr/>
          <a:lstStyle/>
          <a:p>
            <a:r>
              <a:rPr lang="en-IN" smtClean="0"/>
              <a:t>Presented By: Ashu Jauhari</a:t>
            </a:r>
            <a:endParaRPr lang="en-IN" dirty="0"/>
          </a:p>
        </p:txBody>
      </p:sp>
      <p:sp>
        <p:nvSpPr>
          <p:cNvPr id="5" name="Slide Number Placeholder 4"/>
          <p:cNvSpPr>
            <a:spLocks noGrp="1"/>
          </p:cNvSpPr>
          <p:nvPr>
            <p:ph type="sldNum" sz="quarter" idx="12"/>
          </p:nvPr>
        </p:nvSpPr>
        <p:spPr/>
        <p:txBody>
          <a:bodyPr/>
          <a:lstStyle/>
          <a:p>
            <a:fld id="{2A013F82-EE5E-44EE-A61D-E31C6657F26F}" type="slidenum">
              <a:rPr lang="en-IN" smtClean="0"/>
              <a:t>9</a:t>
            </a:fld>
            <a:endParaRPr lang="en-IN"/>
          </a:p>
        </p:txBody>
      </p:sp>
    </p:spTree>
    <p:extLst>
      <p:ext uri="{BB962C8B-B14F-4D97-AF65-F5344CB8AC3E}">
        <p14:creationId xmlns:p14="http://schemas.microsoft.com/office/powerpoint/2010/main" val="1397885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8007</TotalTime>
  <Words>1487</Words>
  <Application>Microsoft Office PowerPoint</Application>
  <PresentationFormat>Custom</PresentationFormat>
  <Paragraphs>390</Paragraphs>
  <Slides>64</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64</vt:i4>
      </vt:variant>
    </vt:vector>
  </HeadingPairs>
  <TitlesOfParts>
    <vt:vector size="73" baseType="lpstr">
      <vt:lpstr>Arial Unicode MS</vt:lpstr>
      <vt:lpstr>Arial</vt:lpstr>
      <vt:lpstr>Calibri</vt:lpstr>
      <vt:lpstr>Consolas</vt:lpstr>
      <vt:lpstr>Corbel</vt:lpstr>
      <vt:lpstr>Encode Sans Light</vt:lpstr>
      <vt:lpstr>Times New Roman</vt:lpstr>
      <vt:lpstr>verdana</vt:lpstr>
      <vt:lpstr>Digital Blue Tunnel 16x9</vt:lpstr>
      <vt:lpstr>Core Java</vt:lpstr>
      <vt:lpstr>What is Java? </vt:lpstr>
      <vt:lpstr>Used for?</vt:lpstr>
      <vt:lpstr>How to install Java?</vt:lpstr>
      <vt:lpstr>What is JDK?</vt:lpstr>
      <vt:lpstr>JVM</vt:lpstr>
      <vt:lpstr>JRE</vt:lpstr>
      <vt:lpstr>JRE Functionatlity</vt:lpstr>
      <vt:lpstr>Install Eclipse</vt:lpstr>
      <vt:lpstr> Setting up a Project</vt:lpstr>
      <vt:lpstr>How to import existing Project in Eclipse</vt:lpstr>
      <vt:lpstr>Data Types</vt:lpstr>
      <vt:lpstr>Data Type</vt:lpstr>
      <vt:lpstr>Lab:</vt:lpstr>
      <vt:lpstr>Loop</vt:lpstr>
      <vt:lpstr>String</vt:lpstr>
      <vt:lpstr>String Pool</vt:lpstr>
      <vt:lpstr>StringBuilder and String Buffer</vt:lpstr>
      <vt:lpstr>Array</vt:lpstr>
      <vt:lpstr>Multidimensional Array</vt:lpstr>
      <vt:lpstr>Array</vt:lpstr>
      <vt:lpstr>Class</vt:lpstr>
      <vt:lpstr>Object</vt:lpstr>
      <vt:lpstr>Object Instance</vt:lpstr>
      <vt:lpstr>Object Vs Object Instance</vt:lpstr>
      <vt:lpstr>5 ways to create Object</vt:lpstr>
      <vt:lpstr>Private Constructor</vt:lpstr>
      <vt:lpstr>Access Modifiers</vt:lpstr>
      <vt:lpstr>Constructor</vt:lpstr>
      <vt:lpstr>Rules of Constructor </vt:lpstr>
      <vt:lpstr>Constructor Vs Method</vt:lpstr>
      <vt:lpstr>Encapsulation</vt:lpstr>
      <vt:lpstr>Printf Format Strings</vt:lpstr>
      <vt:lpstr>PowerPoint Presentation</vt:lpstr>
      <vt:lpstr>Passing Parameters</vt:lpstr>
      <vt:lpstr>Comparing Object</vt:lpstr>
      <vt:lpstr>Hashcode()</vt:lpstr>
      <vt:lpstr>Garbage Collection</vt:lpstr>
      <vt:lpstr>Wrapper Class</vt:lpstr>
      <vt:lpstr>Inheritance</vt:lpstr>
      <vt:lpstr>Why Inheritance?</vt:lpstr>
      <vt:lpstr>Object Class</vt:lpstr>
      <vt:lpstr>Exception</vt:lpstr>
      <vt:lpstr>try, catch and finally blocks In Java</vt:lpstr>
      <vt:lpstr>Checked Exception Vs Unchecked Exception</vt:lpstr>
      <vt:lpstr>PowerPoint Presentation</vt:lpstr>
      <vt:lpstr>PowerPoint Presentation</vt:lpstr>
      <vt:lpstr>Input/Output Streams</vt:lpstr>
      <vt:lpstr>PowerPoint Presentation</vt:lpstr>
      <vt:lpstr>Byte Vs Character</vt:lpstr>
      <vt:lpstr>PowerPoint Presentation</vt:lpstr>
      <vt:lpstr>PowerPoint Presentation</vt:lpstr>
      <vt:lpstr>Interface</vt:lpstr>
      <vt:lpstr>Abstract vs Interface</vt:lpstr>
      <vt:lpstr>PowerPoint Presentation</vt:lpstr>
      <vt:lpstr>PowerPoint Presentation</vt:lpstr>
      <vt:lpstr>PowerPoint Presentation</vt:lpstr>
      <vt:lpstr>HashSet</vt:lpstr>
      <vt:lpstr>LinkedHashSet</vt:lpstr>
      <vt:lpstr>TreeSet</vt:lpstr>
      <vt:lpstr>HashMap</vt:lpstr>
      <vt:lpstr>TreeMap</vt:lpstr>
      <vt:lpstr>Queue</vt:lpstr>
      <vt:lpstr>Collections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Introduction</dc:title>
  <dc:creator>ADMIN</dc:creator>
  <cp:lastModifiedBy>ADMIN</cp:lastModifiedBy>
  <cp:revision>586</cp:revision>
  <dcterms:created xsi:type="dcterms:W3CDTF">2020-07-01T17:29:47Z</dcterms:created>
  <dcterms:modified xsi:type="dcterms:W3CDTF">2021-05-26T07:25:33Z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